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Proxima Nova"/>
      <p:regular r:id="rId47"/>
      <p:bold r:id="rId48"/>
      <p:italic r:id="rId49"/>
      <p:boldItalic r:id="rId50"/>
    </p:embeddedFont>
    <p:embeddedFont>
      <p:font typeface="Roboto"/>
      <p:regular r:id="rId51"/>
      <p:bold r:id="rId52"/>
      <p:italic r:id="rId53"/>
      <p:boldItalic r:id="rId54"/>
    </p:embeddedFont>
    <p:embeddedFont>
      <p:font typeface="Open Sans Ligh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Ruben Kogel"/>
  <p:cmAuthor clrIdx="1" id="1" initials="" lastIdx="2" name="Kelly Peterson"/>
  <p:cmAuthor clrIdx="2" id="2" initials="" lastIdx="1" name="Jim K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4D1563-AE1A-4CEC-8E75-9A2524978D7A}">
  <a:tblStyle styleId="{794D1563-AE1A-4CEC-8E75-9A2524978D7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72AA7C3-6CA5-4861-8869-184F1BCCE2E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regular.fntdata"/><Relationship Id="rId50" Type="http://schemas.openxmlformats.org/officeDocument/2006/relationships/font" Target="fonts/ProximaNova-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4.xml"/><Relationship Id="rId55" Type="http://schemas.openxmlformats.org/officeDocument/2006/relationships/font" Target="fonts/OpenSansLight-regular.fntdata"/><Relationship Id="rId10" Type="http://schemas.openxmlformats.org/officeDocument/2006/relationships/slide" Target="slides/slide3.xml"/><Relationship Id="rId54" Type="http://schemas.openxmlformats.org/officeDocument/2006/relationships/font" Target="fonts/Roboto-boldItalic.fntdata"/><Relationship Id="rId13" Type="http://schemas.openxmlformats.org/officeDocument/2006/relationships/slide" Target="slides/slide6.xml"/><Relationship Id="rId57" Type="http://schemas.openxmlformats.org/officeDocument/2006/relationships/font" Target="fonts/OpenSansLight-italic.fntdata"/><Relationship Id="rId12" Type="http://schemas.openxmlformats.org/officeDocument/2006/relationships/slide" Target="slides/slide5.xml"/><Relationship Id="rId56" Type="http://schemas.openxmlformats.org/officeDocument/2006/relationships/font" Target="fonts/OpenSansLight-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OpenSansLigh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1-27T17:12:09.066">
    <p:pos x="135" y="515"/>
    <p:text>when % don't add up to 100, should we assume that some ppl simply declined to answer? If that's the case, shouldn't we re-weighting %s to remove the non answers? 
If we did this correction, it would change key stats a bit - we'd find that half of our DP subs have a bachelor, half are married/partnered, and half live in cities.</p:text>
  </p:cm>
  <p:cm authorId="1" idx="1" dt="2023-01-27T16:17:52.756">
    <p:pos x="135" y="515"/>
    <p:text>For some of the items shown in the demographic study it does not show all responses that respondents could have provided (such as widowed, separated etc) and for some cases there are a small % of respondents who said "prefer not to answer" in these cases we do not typically re-weight.  If you want to see all of the details the full data tabs are linked on slide 35.</p:text>
  </p:cm>
  <p:cm authorId="0" idx="2" dt="2023-01-27T17:12:09.066">
    <p:pos x="135" y="515"/>
    <p:text>Got it. In most cases, 5% decline to answer, which would change % by 2-3ppt. For income, it's 15% which would change things more (understand it's implicit on the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02-15T19:20:50.731">
    <p:pos x="6000" y="0"/>
    <p:text>This is really interesting that the #1 must-have benefit of “$10 credit on your birthday”.
I wonder if the participants understand that this is not for DoorDash loyalty, but DashPass loyalty (a membership they are paying for).
I can see the TURF analysis making sense for a user’s specific birthday month, but is it enough to keep someone loyal to DashPass for the other 11 months out of the year?
I wonder if the participants are confusing DashPass loyalty with the mentioned Starbucks Rewards Program which also has birthday credit, but that one is free to join.</p:text>
  </p:cm>
  <p:cm authorId="1" idx="2" dt="2023-02-15T19:20:50.731">
    <p:pos x="6000" y="0"/>
    <p:text>Looking through all of the data collected- I believe that it's not something that will keep them but more of an expectation because it is something they recognize and receive from other loyalty programs (that they like and value).  This is reflected in the summary of findings.  Happy to discuss further!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9d59627f6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9d59627f6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d6c5d66497_0_2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d6c5d66497_0_2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d6c5d6649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d6c5d6649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d6c5d6649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d6c5d6649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d6c5d66497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d6c5d66497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d6c5d6649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d6c5d6649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d6c5d6649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d6c5d664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d6c5d6649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d6c5d6649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75051216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75051216a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d6c5d66497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d6c5d66497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d6c5d6649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d6c5d6649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d6c5d66497_0_2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d6c5d66497_0_2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d6c5d6649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d6c5d6649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d6c5d66497_0_2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d6c5d66497_0_2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d6c5d6649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d6c5d6649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d6c5d6649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d6c5d6649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d6c5d66497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d6c5d66497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d6c5d6649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d6c5d6649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d6c5d66497_0_2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d6c5d66497_0_2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d6c5d66497_0_2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d6c5d66497_0_2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d6c5d6649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d6c5d6649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d6c5d66497_0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6c5d66497_0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d6c5d66497_0_2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d6c5d66497_0_2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 to link to failed session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d6c5d66497_0_2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d6c5d66497_0_2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d6c5d66497_0_2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d6c5d66497_0_2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f659625e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f659625e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d6c5d66497_0_2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d6c5d66497_0_2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f659625e4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f659625e4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d6c5d66497_0_2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d6c5d66497_0_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d6c5d6649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d6c5d6649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d6c5d6649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d6c5d6649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f659625e46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1f659625e46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f659625e46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1f659625e4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f75051216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f75051216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53ba846a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53ba846a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d6c5d6649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d6c5d6649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d6c5d6649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d6c5d6649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d6c5d6649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d6c5d6649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d6c5d6649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d6c5d6649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type="title">
  <p:cSld name="TITLE">
    <p:spTree>
      <p:nvGrpSpPr>
        <p:cNvPr id="6" name="Shape 6"/>
        <p:cNvGrpSpPr/>
        <p:nvPr/>
      </p:nvGrpSpPr>
      <p:grpSpPr>
        <a:xfrm>
          <a:off x="0" y="0"/>
          <a:ext cx="0" cy="0"/>
          <a:chOff x="0" y="0"/>
          <a:chExt cx="0" cy="0"/>
        </a:xfrm>
      </p:grpSpPr>
      <p:sp>
        <p:nvSpPr>
          <p:cNvPr id="7" name="Google Shape;7;p2"/>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8" name="Google Shape;8;p2"/>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9" name="Google Shape;9;p2"/>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SECTION_HEADER_1_1_1_1">
    <p:bg>
      <p:bgPr>
        <a:solidFill>
          <a:srgbClr val="FFFFFF"/>
        </a:solidFill>
      </p:bgPr>
    </p:bg>
    <p:spTree>
      <p:nvGrpSpPr>
        <p:cNvPr id="35" name="Shape 35"/>
        <p:cNvGrpSpPr/>
        <p:nvPr/>
      </p:nvGrpSpPr>
      <p:grpSpPr>
        <a:xfrm>
          <a:off x="0" y="0"/>
          <a:ext cx="0" cy="0"/>
          <a:chOff x="0" y="0"/>
          <a:chExt cx="0" cy="0"/>
        </a:xfrm>
      </p:grpSpPr>
      <p:sp>
        <p:nvSpPr>
          <p:cNvPr id="36" name="Google Shape;36;p11"/>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5">
  <p:cSld name="TITLE_6">
    <p:spTree>
      <p:nvGrpSpPr>
        <p:cNvPr id="37" name="Shape 37"/>
        <p:cNvGrpSpPr/>
        <p:nvPr/>
      </p:nvGrpSpPr>
      <p:grpSpPr>
        <a:xfrm>
          <a:off x="0" y="0"/>
          <a:ext cx="0" cy="0"/>
          <a:chOff x="0" y="0"/>
          <a:chExt cx="0" cy="0"/>
        </a:xfrm>
      </p:grpSpPr>
      <p:sp>
        <p:nvSpPr>
          <p:cNvPr id="38" name="Google Shape;38;p12"/>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12"/>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4">
  <p:cSld name="TITLE_5">
    <p:spTree>
      <p:nvGrpSpPr>
        <p:cNvPr id="40" name="Shape 40"/>
        <p:cNvGrpSpPr/>
        <p:nvPr/>
      </p:nvGrpSpPr>
      <p:grpSpPr>
        <a:xfrm>
          <a:off x="0" y="0"/>
          <a:ext cx="0" cy="0"/>
          <a:chOff x="0" y="0"/>
          <a:chExt cx="0" cy="0"/>
        </a:xfrm>
      </p:grpSpPr>
      <p:sp>
        <p:nvSpPr>
          <p:cNvPr id="41" name="Google Shape;41;p13"/>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14"/>
          <p:cNvSpPr txBox="1"/>
          <p:nvPr>
            <p:ph type="title"/>
          </p:nvPr>
        </p:nvSpPr>
        <p:spPr>
          <a:xfrm>
            <a:off x="412423" y="273844"/>
            <a:ext cx="8319300" cy="780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14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14"/>
          <p:cNvSpPr txBox="1"/>
          <p:nvPr>
            <p:ph idx="1" type="body"/>
          </p:nvPr>
        </p:nvSpPr>
        <p:spPr>
          <a:xfrm>
            <a:off x="412422" y="1152144"/>
            <a:ext cx="40461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100000"/>
              </a:lnSpc>
              <a:spcBef>
                <a:spcPts val="700"/>
              </a:spcBef>
              <a:spcAft>
                <a:spcPts val="0"/>
              </a:spcAft>
              <a:buSzPts val="1400"/>
              <a:buChar char="●"/>
              <a:defRPr/>
            </a:lvl1pPr>
            <a:lvl2pPr indent="-317500" lvl="1" marL="914400" rtl="0" algn="l">
              <a:lnSpc>
                <a:spcPct val="100000"/>
              </a:lnSpc>
              <a:spcBef>
                <a:spcPts val="500"/>
              </a:spcBef>
              <a:spcAft>
                <a:spcPts val="0"/>
              </a:spcAft>
              <a:buSzPts val="1400"/>
              <a:buChar char="○"/>
              <a:defRPr/>
            </a:lvl2pPr>
            <a:lvl3pPr indent="-317500" lvl="2" marL="1371600" rtl="0" algn="l">
              <a:lnSpc>
                <a:spcPct val="100000"/>
              </a:lnSpc>
              <a:spcBef>
                <a:spcPts val="500"/>
              </a:spcBef>
              <a:spcAft>
                <a:spcPts val="0"/>
              </a:spcAft>
              <a:buSzPts val="1400"/>
              <a:buChar char="■"/>
              <a:defRPr/>
            </a:lvl3pPr>
            <a:lvl4pPr indent="-317500" lvl="3" marL="1828800" rtl="0" algn="l">
              <a:lnSpc>
                <a:spcPct val="100000"/>
              </a:lnSpc>
              <a:spcBef>
                <a:spcPts val="500"/>
              </a:spcBef>
              <a:spcAft>
                <a:spcPts val="0"/>
              </a:spcAft>
              <a:buSzPts val="1400"/>
              <a:buChar char="●"/>
              <a:defRPr/>
            </a:lvl4pPr>
            <a:lvl5pPr indent="-317500" lvl="4" marL="2286000" rtl="0" algn="l">
              <a:lnSpc>
                <a:spcPct val="100000"/>
              </a:lnSpc>
              <a:spcBef>
                <a:spcPts val="5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 name="Google Shape;46;p14"/>
          <p:cNvSpPr txBox="1"/>
          <p:nvPr>
            <p:ph idx="2" type="body"/>
          </p:nvPr>
        </p:nvSpPr>
        <p:spPr>
          <a:xfrm>
            <a:off x="4685357" y="1152144"/>
            <a:ext cx="40461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100000"/>
              </a:lnSpc>
              <a:spcBef>
                <a:spcPts val="700"/>
              </a:spcBef>
              <a:spcAft>
                <a:spcPts val="0"/>
              </a:spcAft>
              <a:buSzPts val="1400"/>
              <a:buChar char="●"/>
              <a:defRPr/>
            </a:lvl1pPr>
            <a:lvl2pPr indent="-317500" lvl="1" marL="914400" rtl="0" algn="l">
              <a:lnSpc>
                <a:spcPct val="100000"/>
              </a:lnSpc>
              <a:spcBef>
                <a:spcPts val="500"/>
              </a:spcBef>
              <a:spcAft>
                <a:spcPts val="0"/>
              </a:spcAft>
              <a:buSzPts val="1400"/>
              <a:buChar char="○"/>
              <a:defRPr/>
            </a:lvl2pPr>
            <a:lvl3pPr indent="-317500" lvl="2" marL="1371600" rtl="0" algn="l">
              <a:lnSpc>
                <a:spcPct val="100000"/>
              </a:lnSpc>
              <a:spcBef>
                <a:spcPts val="500"/>
              </a:spcBef>
              <a:spcAft>
                <a:spcPts val="0"/>
              </a:spcAft>
              <a:buSzPts val="1400"/>
              <a:buChar char="■"/>
              <a:defRPr/>
            </a:lvl3pPr>
            <a:lvl4pPr indent="-317500" lvl="3" marL="1828800" rtl="0" algn="l">
              <a:lnSpc>
                <a:spcPct val="100000"/>
              </a:lnSpc>
              <a:spcBef>
                <a:spcPts val="500"/>
              </a:spcBef>
              <a:spcAft>
                <a:spcPts val="0"/>
              </a:spcAft>
              <a:buSzPts val="1400"/>
              <a:buChar char="●"/>
              <a:defRPr/>
            </a:lvl4pPr>
            <a:lvl5pPr indent="-317500" lvl="4" marL="2286000" rtl="0" algn="l">
              <a:lnSpc>
                <a:spcPct val="100000"/>
              </a:lnSpc>
              <a:spcBef>
                <a:spcPts val="5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 name="Google Shape;47;p14"/>
          <p:cNvSpPr txBox="1"/>
          <p:nvPr>
            <p:ph idx="11" type="ftr"/>
          </p:nvPr>
        </p:nvSpPr>
        <p:spPr>
          <a:xfrm>
            <a:off x="412422" y="4767263"/>
            <a:ext cx="8319300" cy="2739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14"/>
          <p:cNvSpPr txBox="1"/>
          <p:nvPr>
            <p:ph idx="12" type="sldNum"/>
          </p:nvPr>
        </p:nvSpPr>
        <p:spPr>
          <a:xfrm>
            <a:off x="209774" y="4874828"/>
            <a:ext cx="173700" cy="273900"/>
          </a:xfrm>
          <a:prstGeom prst="rect">
            <a:avLst/>
          </a:prstGeom>
          <a:noFill/>
          <a:ln>
            <a:noFill/>
          </a:ln>
        </p:spPr>
        <p:txBody>
          <a:bodyPr anchorCtr="0" anchor="b" bIns="20575" lIns="0" spcFirstLastPara="1" rIns="0" wrap="square" tIns="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cxnSp>
        <p:nvCxnSpPr>
          <p:cNvPr id="49" name="Google Shape;49;p14"/>
          <p:cNvCxnSpPr/>
          <p:nvPr/>
        </p:nvCxnSpPr>
        <p:spPr>
          <a:xfrm>
            <a:off x="4566620" y="1152144"/>
            <a:ext cx="0" cy="3263400"/>
          </a:xfrm>
          <a:prstGeom prst="straightConnector1">
            <a:avLst/>
          </a:prstGeom>
          <a:noFill/>
          <a:ln cap="flat" cmpd="sng" w="9525">
            <a:solidFill>
              <a:schemeClr val="accent2"/>
            </a:solidFill>
            <a:prstDash val="solid"/>
            <a:miter lim="800000"/>
            <a:headEnd len="sm" w="sm" type="none"/>
            <a:tailEnd len="sm" w="sm" type="none"/>
          </a:ln>
        </p:spPr>
      </p:cxnSp>
      <p:cxnSp>
        <p:nvCxnSpPr>
          <p:cNvPr id="50" name="Google Shape;50;p14"/>
          <p:cNvCxnSpPr/>
          <p:nvPr/>
        </p:nvCxnSpPr>
        <p:spPr>
          <a:xfrm>
            <a:off x="4566620" y="1152144"/>
            <a:ext cx="0" cy="3263400"/>
          </a:xfrm>
          <a:prstGeom prst="straightConnector1">
            <a:avLst/>
          </a:prstGeom>
          <a:noFill/>
          <a:ln cap="flat" cmpd="sng" w="9525">
            <a:solidFill>
              <a:schemeClr val="accent2"/>
            </a:solidFill>
            <a:prstDash val="solid"/>
            <a:miter lim="800000"/>
            <a:headEnd len="sm" w="sm" type="none"/>
            <a:tailEnd len="sm" w="sm" type="none"/>
          </a:ln>
        </p:spPr>
      </p:cxnSp>
      <p:cxnSp>
        <p:nvCxnSpPr>
          <p:cNvPr id="51" name="Google Shape;51;p14"/>
          <p:cNvCxnSpPr/>
          <p:nvPr/>
        </p:nvCxnSpPr>
        <p:spPr>
          <a:xfrm>
            <a:off x="4566620" y="1152144"/>
            <a:ext cx="0" cy="3263400"/>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5 1">
  <p:cSld name="TITLE_6_1">
    <p:spTree>
      <p:nvGrpSpPr>
        <p:cNvPr id="52" name="Shape 52"/>
        <p:cNvGrpSpPr/>
        <p:nvPr/>
      </p:nvGrpSpPr>
      <p:grpSpPr>
        <a:xfrm>
          <a:off x="0" y="0"/>
          <a:ext cx="0" cy="0"/>
          <a:chOff x="0" y="0"/>
          <a:chExt cx="0" cy="0"/>
        </a:xfrm>
      </p:grpSpPr>
      <p:sp>
        <p:nvSpPr>
          <p:cNvPr id="53" name="Google Shape;53;p15"/>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5"/>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3">
  <p:cSld name="TITLE_4">
    <p:spTree>
      <p:nvGrpSpPr>
        <p:cNvPr id="55" name="Shape 55"/>
        <p:cNvGrpSpPr/>
        <p:nvPr/>
      </p:nvGrpSpPr>
      <p:grpSpPr>
        <a:xfrm>
          <a:off x="0" y="0"/>
          <a:ext cx="0" cy="0"/>
          <a:chOff x="0" y="0"/>
          <a:chExt cx="0" cy="0"/>
        </a:xfrm>
      </p:grpSpPr>
      <p:sp>
        <p:nvSpPr>
          <p:cNvPr id="56" name="Google Shape;56;p16"/>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16"/>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without header">
  <p:cSld name="TITLE_2">
    <p:spTree>
      <p:nvGrpSpPr>
        <p:cNvPr id="10" name="Shape 10"/>
        <p:cNvGrpSpPr/>
        <p:nvPr/>
      </p:nvGrpSpPr>
      <p:grpSpPr>
        <a:xfrm>
          <a:off x="0" y="0"/>
          <a:ext cx="0" cy="0"/>
          <a:chOff x="0" y="0"/>
          <a:chExt cx="0" cy="0"/>
        </a:xfrm>
      </p:grpSpPr>
      <p:sp>
        <p:nvSpPr>
          <p:cNvPr id="11" name="Google Shape;11;p3"/>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3"/>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Master">
  <p:cSld name="TITLE_1">
    <p:bg>
      <p:bgPr>
        <a:solidFill>
          <a:srgbClr val="F3F3F3"/>
        </a:solidFill>
      </p:bgPr>
    </p:bg>
    <p:spTree>
      <p:nvGrpSpPr>
        <p:cNvPr id="13" name="Shape 13"/>
        <p:cNvGrpSpPr/>
        <p:nvPr/>
      </p:nvGrpSpPr>
      <p:grpSpPr>
        <a:xfrm>
          <a:off x="0" y="0"/>
          <a:ext cx="0" cy="0"/>
          <a:chOff x="0" y="0"/>
          <a:chExt cx="0" cy="0"/>
        </a:xfrm>
      </p:grpSpPr>
      <p:sp>
        <p:nvSpPr>
          <p:cNvPr id="14" name="Google Shape;14;p4"/>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4"/>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16" name="Google Shape;16;p4"/>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ype="secHead">
  <p:cSld name="SECTION_HEADER">
    <p:bg>
      <p:bgPr>
        <a:solidFill>
          <a:srgbClr val="E23208"/>
        </a:solidFill>
      </p:bgPr>
    </p:bg>
    <p:spTree>
      <p:nvGrpSpPr>
        <p:cNvPr id="17" name="Shape 17"/>
        <p:cNvGrpSpPr/>
        <p:nvPr/>
      </p:nvGrpSpPr>
      <p:grpSpPr>
        <a:xfrm>
          <a:off x="0" y="0"/>
          <a:ext cx="0" cy="0"/>
          <a:chOff x="0" y="0"/>
          <a:chExt cx="0" cy="0"/>
        </a:xfrm>
      </p:grpSpPr>
      <p:sp>
        <p:nvSpPr>
          <p:cNvPr id="18" name="Google Shape;18;p5"/>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5"/>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p:cSld name="SECTION_HEADER_2">
    <p:bg>
      <p:bgPr>
        <a:solidFill>
          <a:srgbClr val="518C8F"/>
        </a:solidFill>
      </p:bgPr>
    </p:bg>
    <p:spTree>
      <p:nvGrpSpPr>
        <p:cNvPr id="20" name="Shape 20"/>
        <p:cNvGrpSpPr/>
        <p:nvPr/>
      </p:nvGrpSpPr>
      <p:grpSpPr>
        <a:xfrm>
          <a:off x="0" y="0"/>
          <a:ext cx="0" cy="0"/>
          <a:chOff x="0" y="0"/>
          <a:chExt cx="0" cy="0"/>
        </a:xfrm>
      </p:grpSpPr>
      <p:sp>
        <p:nvSpPr>
          <p:cNvPr id="21" name="Google Shape;21;p6"/>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6"/>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ush">
  <p:cSld name="SECTION_HEADER_1">
    <p:bg>
      <p:bgPr>
        <a:solidFill>
          <a:srgbClr val="E5BBB7"/>
        </a:solidFill>
      </p:bgPr>
    </p:bg>
    <p:spTree>
      <p:nvGrpSpPr>
        <p:cNvPr id="23" name="Shape 23"/>
        <p:cNvGrpSpPr/>
        <p:nvPr/>
      </p:nvGrpSpPr>
      <p:grpSpPr>
        <a:xfrm>
          <a:off x="0" y="0"/>
          <a:ext cx="0" cy="0"/>
          <a:chOff x="0" y="0"/>
          <a:chExt cx="0" cy="0"/>
        </a:xfrm>
      </p:grpSpPr>
      <p:sp>
        <p:nvSpPr>
          <p:cNvPr id="24" name="Google Shape;24;p7"/>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7"/>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
  <p:cSld name="SECTION_HEADER_1_1">
    <p:bg>
      <p:bgPr>
        <a:solidFill>
          <a:srgbClr val="BEDFE9"/>
        </a:solidFill>
      </p:bgPr>
    </p:bg>
    <p:spTree>
      <p:nvGrpSpPr>
        <p:cNvPr id="26" name="Shape 26"/>
        <p:cNvGrpSpPr/>
        <p:nvPr/>
      </p:nvGrpSpPr>
      <p:grpSpPr>
        <a:xfrm>
          <a:off x="0" y="0"/>
          <a:ext cx="0" cy="0"/>
          <a:chOff x="0" y="0"/>
          <a:chExt cx="0" cy="0"/>
        </a:xfrm>
      </p:grpSpPr>
      <p:sp>
        <p:nvSpPr>
          <p:cNvPr id="27" name="Google Shape;27;p8"/>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8"/>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mon">
  <p:cSld name="SECTION_HEADER_1_1_2">
    <p:bg>
      <p:bgPr>
        <a:solidFill>
          <a:srgbClr val="F8E500"/>
        </a:solidFill>
      </p:bgPr>
    </p:bg>
    <p:spTree>
      <p:nvGrpSpPr>
        <p:cNvPr id="29" name="Shape 29"/>
        <p:cNvGrpSpPr/>
        <p:nvPr/>
      </p:nvGrpSpPr>
      <p:grpSpPr>
        <a:xfrm>
          <a:off x="0" y="0"/>
          <a:ext cx="0" cy="0"/>
          <a:chOff x="0" y="0"/>
          <a:chExt cx="0" cy="0"/>
        </a:xfrm>
      </p:grpSpPr>
      <p:sp>
        <p:nvSpPr>
          <p:cNvPr id="30" name="Google Shape;30;p9"/>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Proxima Nova"/>
                <a:ea typeface="Proxima Nova"/>
                <a:cs typeface="Proxima Nova"/>
                <a:sym typeface="Proxima Nova"/>
              </a:defRPr>
            </a:lvl1pPr>
            <a:lvl2pPr lvl="1" rtl="0" algn="r">
              <a:buNone/>
              <a:defRPr sz="1000">
                <a:solidFill>
                  <a:srgbClr val="FFFFFF"/>
                </a:solidFill>
                <a:latin typeface="Proxima Nova"/>
                <a:ea typeface="Proxima Nova"/>
                <a:cs typeface="Proxima Nova"/>
                <a:sym typeface="Proxima Nova"/>
              </a:defRPr>
            </a:lvl2pPr>
            <a:lvl3pPr lvl="2" rtl="0" algn="r">
              <a:buNone/>
              <a:defRPr sz="1000">
                <a:solidFill>
                  <a:srgbClr val="FFFFFF"/>
                </a:solidFill>
                <a:latin typeface="Proxima Nova"/>
                <a:ea typeface="Proxima Nova"/>
                <a:cs typeface="Proxima Nova"/>
                <a:sym typeface="Proxima Nova"/>
              </a:defRPr>
            </a:lvl3pPr>
            <a:lvl4pPr lvl="3" rtl="0" algn="r">
              <a:buNone/>
              <a:defRPr sz="1000">
                <a:solidFill>
                  <a:srgbClr val="FFFFFF"/>
                </a:solidFill>
                <a:latin typeface="Proxima Nova"/>
                <a:ea typeface="Proxima Nova"/>
                <a:cs typeface="Proxima Nova"/>
                <a:sym typeface="Proxima Nova"/>
              </a:defRPr>
            </a:lvl4pPr>
            <a:lvl5pPr lvl="4" rtl="0" algn="r">
              <a:buNone/>
              <a:defRPr sz="1000">
                <a:solidFill>
                  <a:srgbClr val="FFFFFF"/>
                </a:solidFill>
                <a:latin typeface="Proxima Nova"/>
                <a:ea typeface="Proxima Nova"/>
                <a:cs typeface="Proxima Nova"/>
                <a:sym typeface="Proxima Nova"/>
              </a:defRPr>
            </a:lvl5pPr>
            <a:lvl6pPr lvl="5" rtl="0" algn="r">
              <a:buNone/>
              <a:defRPr sz="1000">
                <a:solidFill>
                  <a:srgbClr val="FFFFFF"/>
                </a:solidFill>
                <a:latin typeface="Proxima Nova"/>
                <a:ea typeface="Proxima Nova"/>
                <a:cs typeface="Proxima Nova"/>
                <a:sym typeface="Proxima Nova"/>
              </a:defRPr>
            </a:lvl6pPr>
            <a:lvl7pPr lvl="6" rtl="0" algn="r">
              <a:buNone/>
              <a:defRPr sz="1000">
                <a:solidFill>
                  <a:srgbClr val="FFFFFF"/>
                </a:solidFill>
                <a:latin typeface="Proxima Nova"/>
                <a:ea typeface="Proxima Nova"/>
                <a:cs typeface="Proxima Nova"/>
                <a:sym typeface="Proxima Nova"/>
              </a:defRPr>
            </a:lvl7pPr>
            <a:lvl8pPr lvl="7" rtl="0" algn="r">
              <a:buNone/>
              <a:defRPr sz="1000">
                <a:solidFill>
                  <a:srgbClr val="FFFFFF"/>
                </a:solidFill>
                <a:latin typeface="Proxima Nova"/>
                <a:ea typeface="Proxima Nova"/>
                <a:cs typeface="Proxima Nova"/>
                <a:sym typeface="Proxima Nova"/>
              </a:defRPr>
            </a:lvl8pPr>
            <a:lvl9pPr lvl="8" rtl="0" algn="r">
              <a:buNone/>
              <a:defRPr sz="1000">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9"/>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est">
  <p:cSld name="SECTION_HEADER_1_1_1">
    <p:bg>
      <p:bgPr>
        <a:solidFill>
          <a:srgbClr val="3A5648"/>
        </a:solidFill>
      </p:bgPr>
    </p:bg>
    <p:spTree>
      <p:nvGrpSpPr>
        <p:cNvPr id="32" name="Shape 32"/>
        <p:cNvGrpSpPr/>
        <p:nvPr/>
      </p:nvGrpSpPr>
      <p:grpSpPr>
        <a:xfrm>
          <a:off x="0" y="0"/>
          <a:ext cx="0" cy="0"/>
          <a:chOff x="0" y="0"/>
          <a:chExt cx="0" cy="0"/>
        </a:xfrm>
      </p:grpSpPr>
      <p:sp>
        <p:nvSpPr>
          <p:cNvPr id="33" name="Google Shape;33;p10"/>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10"/>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4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34.png"/><Relationship Id="rId7" Type="http://schemas.openxmlformats.org/officeDocument/2006/relationships/image" Target="../media/image31.png"/><Relationship Id="rId8"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docs.google.com/document/d/1JkhHdroR90SqPxyahTDe82j9vylnpmAJUfd0nR5MDTk/edit?usp=sharing" TargetMode="External"/><Relationship Id="rId5" Type="http://schemas.openxmlformats.org/officeDocument/2006/relationships/hyperlink" Target="https://docs.google.com/document/u/0/d/1rToPsS-3XPTs3bcvXyQuxw7vvtle3NjAGGo2L4ZivSY/edit" TargetMode="External"/><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comments" Target="../comments/comment2.xml"/><Relationship Id="rId4" Type="http://schemas.openxmlformats.org/officeDocument/2006/relationships/image" Target="../media/image37.png"/><Relationship Id="rId5" Type="http://schemas.openxmlformats.org/officeDocument/2006/relationships/hyperlink" Target="https://docs.google.com/spreadsheets/d/1cUCUKfijHDBWQd2HjfAEQ94XD06M9G8dpvjrRv8Z72g/edit?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docs.google.com/presentation/u/0/d/106IGKP2320Vegubd6JPjgcVUR9tIl4MynD5_DKHE8cw/edi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2.gif"/><Relationship Id="rId4" Type="http://schemas.openxmlformats.org/officeDocument/2006/relationships/hyperlink" Target="https://docs.google.com/spreadsheets/d/1_IYA1hiL91mRhPhqxSYypEngRFlisDypWVTYh1GMTGE/edit?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4.jpg"/><Relationship Id="rId4" Type="http://schemas.openxmlformats.org/officeDocument/2006/relationships/image" Target="../media/image46.png"/><Relationship Id="rId5" Type="http://schemas.openxmlformats.org/officeDocument/2006/relationships/image" Target="../media/image50.jpg"/><Relationship Id="rId6" Type="http://schemas.openxmlformats.org/officeDocument/2006/relationships/image" Target="../media/image45.png"/><Relationship Id="rId7" Type="http://schemas.openxmlformats.org/officeDocument/2006/relationships/image" Target="../media/image4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EFEFEF"/>
                </a:solidFill>
              </a:rPr>
              <a:t>‹#›</a:t>
            </a:fld>
            <a:endParaRPr>
              <a:solidFill>
                <a:srgbClr val="EFEFEF"/>
              </a:solidFill>
            </a:endParaRPr>
          </a:p>
        </p:txBody>
      </p:sp>
      <p:sp>
        <p:nvSpPr>
          <p:cNvPr id="65" name="Google Shape;65;p19"/>
          <p:cNvSpPr txBox="1"/>
          <p:nvPr/>
        </p:nvSpPr>
        <p:spPr>
          <a:xfrm>
            <a:off x="557000" y="2781325"/>
            <a:ext cx="4587000" cy="3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Proxima Nova"/>
                <a:ea typeface="Proxima Nova"/>
                <a:cs typeface="Proxima Nova"/>
                <a:sym typeface="Proxima Nova"/>
              </a:rPr>
              <a:t>Kelly Peterson UXR</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000">
              <a:solidFill>
                <a:schemeClr val="dk1"/>
              </a:solidFill>
              <a:latin typeface="Proxima Nova"/>
              <a:ea typeface="Proxima Nova"/>
              <a:cs typeface="Proxima Nova"/>
              <a:sym typeface="Proxima Nova"/>
            </a:endParaRPr>
          </a:p>
        </p:txBody>
      </p:sp>
      <p:sp>
        <p:nvSpPr>
          <p:cNvPr id="66" name="Google Shape;66;p19"/>
          <p:cNvSpPr txBox="1"/>
          <p:nvPr/>
        </p:nvSpPr>
        <p:spPr>
          <a:xfrm>
            <a:off x="557000" y="3086600"/>
            <a:ext cx="4587000" cy="542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200">
                <a:solidFill>
                  <a:schemeClr val="dk1"/>
                </a:solidFill>
                <a:latin typeface="Proxima Nova"/>
                <a:ea typeface="Proxima Nova"/>
                <a:cs typeface="Proxima Nova"/>
                <a:sym typeface="Proxima Nova"/>
              </a:rPr>
              <a:t>Jan 2023</a:t>
            </a:r>
            <a:endParaRPr sz="1200">
              <a:solidFill>
                <a:schemeClr val="dk1"/>
              </a:solidFill>
              <a:latin typeface="Proxima Nova"/>
              <a:ea typeface="Proxima Nova"/>
              <a:cs typeface="Proxima Nova"/>
              <a:sym typeface="Proxima Nova"/>
            </a:endParaRPr>
          </a:p>
        </p:txBody>
      </p:sp>
      <p:sp>
        <p:nvSpPr>
          <p:cNvPr id="67" name="Google Shape;67;p19"/>
          <p:cNvSpPr txBox="1"/>
          <p:nvPr/>
        </p:nvSpPr>
        <p:spPr>
          <a:xfrm>
            <a:off x="557000" y="1407000"/>
            <a:ext cx="51486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dk1"/>
                </a:solidFill>
                <a:latin typeface="Proxima Nova"/>
                <a:ea typeface="Proxima Nova"/>
                <a:cs typeface="Proxima Nova"/>
                <a:sym typeface="Proxima Nova"/>
              </a:rPr>
              <a:t>DashPass Loyalty</a:t>
            </a:r>
            <a:endParaRPr sz="5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2400">
                <a:solidFill>
                  <a:schemeClr val="dk1"/>
                </a:solidFill>
                <a:latin typeface="Proxima Nova"/>
                <a:ea typeface="Proxima Nova"/>
                <a:cs typeface="Proxima Nova"/>
                <a:sym typeface="Proxima Nova"/>
              </a:rPr>
              <a:t>Quant Research Results</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pic>
        <p:nvPicPr>
          <p:cNvPr id="68" name="Google Shape;68;p19"/>
          <p:cNvPicPr preferRelativeResize="0"/>
          <p:nvPr/>
        </p:nvPicPr>
        <p:blipFill>
          <a:blip r:embed="rId3">
            <a:alphaModFix/>
          </a:blip>
          <a:stretch>
            <a:fillRect/>
          </a:stretch>
        </p:blipFill>
        <p:spPr>
          <a:xfrm>
            <a:off x="594524" y="634788"/>
            <a:ext cx="1408775" cy="162575"/>
          </a:xfrm>
          <a:prstGeom prst="rect">
            <a:avLst/>
          </a:prstGeom>
          <a:noFill/>
          <a:ln>
            <a:noFill/>
          </a:ln>
        </p:spPr>
      </p:pic>
      <p:pic>
        <p:nvPicPr>
          <p:cNvPr id="69" name="Google Shape;69;p19"/>
          <p:cNvPicPr preferRelativeResize="0"/>
          <p:nvPr/>
        </p:nvPicPr>
        <p:blipFill>
          <a:blip r:embed="rId4">
            <a:alphaModFix/>
          </a:blip>
          <a:stretch>
            <a:fillRect/>
          </a:stretch>
        </p:blipFill>
        <p:spPr>
          <a:xfrm>
            <a:off x="5795725" y="392538"/>
            <a:ext cx="2905610" cy="43584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28"/>
          <p:cNvSpPr txBox="1"/>
          <p:nvPr/>
        </p:nvSpPr>
        <p:spPr>
          <a:xfrm>
            <a:off x="272425" y="1052775"/>
            <a:ext cx="6253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505050"/>
                </a:solidFill>
                <a:highlight>
                  <a:srgbClr val="FFFFFF"/>
                </a:highlight>
                <a:latin typeface="Proxima Nova"/>
                <a:ea typeface="Proxima Nova"/>
                <a:cs typeface="Proxima Nova"/>
                <a:sym typeface="Proxima Nova"/>
              </a:rPr>
              <a:t>DashPass is Worth It</a:t>
            </a:r>
            <a:endParaRPr b="1" sz="1800">
              <a:solidFill>
                <a:srgbClr val="505050"/>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b="1" i="1" lang="en" sz="1100">
                <a:solidFill>
                  <a:srgbClr val="505050"/>
                </a:solidFill>
                <a:highlight>
                  <a:srgbClr val="FFFFFF"/>
                </a:highlight>
                <a:latin typeface="Proxima Nova"/>
                <a:ea typeface="Proxima Nova"/>
                <a:cs typeface="Proxima Nova"/>
                <a:sym typeface="Proxima Nova"/>
              </a:rPr>
              <a:t>(Extremely or Somewhat Agree)</a:t>
            </a:r>
            <a:endParaRPr b="1" i="1" sz="1500">
              <a:solidFill>
                <a:srgbClr val="505050"/>
              </a:solidFill>
              <a:latin typeface="Proxima Nova"/>
              <a:ea typeface="Proxima Nova"/>
              <a:cs typeface="Proxima Nova"/>
              <a:sym typeface="Proxima Nova"/>
            </a:endParaRPr>
          </a:p>
        </p:txBody>
      </p:sp>
      <p:pic>
        <p:nvPicPr>
          <p:cNvPr id="214" name="Google Shape;214;p28"/>
          <p:cNvPicPr preferRelativeResize="0"/>
          <p:nvPr/>
        </p:nvPicPr>
        <p:blipFill>
          <a:blip r:embed="rId3">
            <a:alphaModFix/>
          </a:blip>
          <a:stretch>
            <a:fillRect/>
          </a:stretch>
        </p:blipFill>
        <p:spPr>
          <a:xfrm>
            <a:off x="189925" y="1683975"/>
            <a:ext cx="5101980" cy="3154724"/>
          </a:xfrm>
          <a:prstGeom prst="rect">
            <a:avLst/>
          </a:prstGeom>
          <a:noFill/>
          <a:ln>
            <a:noFill/>
          </a:ln>
        </p:spPr>
      </p:pic>
      <p:pic>
        <p:nvPicPr>
          <p:cNvPr id="215" name="Google Shape;215;p28"/>
          <p:cNvPicPr preferRelativeResize="0"/>
          <p:nvPr/>
        </p:nvPicPr>
        <p:blipFill>
          <a:blip r:embed="rId4">
            <a:alphaModFix/>
          </a:blip>
          <a:stretch>
            <a:fillRect/>
          </a:stretch>
        </p:blipFill>
        <p:spPr>
          <a:xfrm>
            <a:off x="5528705" y="1836375"/>
            <a:ext cx="2674443" cy="2674443"/>
          </a:xfrm>
          <a:prstGeom prst="rect">
            <a:avLst/>
          </a:prstGeom>
          <a:noFill/>
          <a:ln>
            <a:noFill/>
          </a:ln>
        </p:spPr>
      </p:pic>
      <p:sp>
        <p:nvSpPr>
          <p:cNvPr id="216" name="Google Shape;216;p28"/>
          <p:cNvSpPr txBox="1"/>
          <p:nvPr/>
        </p:nvSpPr>
        <p:spPr>
          <a:xfrm>
            <a:off x="331475" y="24650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Perceived DashPass value is correlated with DashPass use &amp; dollars saved</a:t>
            </a:r>
            <a:endParaRPr b="1" sz="2200">
              <a:solidFill>
                <a:srgbClr val="666666"/>
              </a:solidFill>
              <a:latin typeface="Proxima Nova"/>
              <a:ea typeface="Proxima Nova"/>
              <a:cs typeface="Proxima Nova"/>
              <a:sym typeface="Proxima Nova"/>
            </a:endParaRPr>
          </a:p>
        </p:txBody>
      </p:sp>
      <p:sp>
        <p:nvSpPr>
          <p:cNvPr id="217" name="Google Shape;217;p28"/>
          <p:cNvSpPr txBox="1"/>
          <p:nvPr/>
        </p:nvSpPr>
        <p:spPr>
          <a:xfrm>
            <a:off x="108550" y="47215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Using the scale below, please indicate how much you agree or disagree with the following statements</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23" name="Google Shape;223;p29"/>
          <p:cNvGrpSpPr/>
          <p:nvPr/>
        </p:nvGrpSpPr>
        <p:grpSpPr>
          <a:xfrm>
            <a:off x="133630" y="1190971"/>
            <a:ext cx="4537119" cy="3404363"/>
            <a:chOff x="96123" y="1275471"/>
            <a:chExt cx="5599308" cy="3781365"/>
          </a:xfrm>
        </p:grpSpPr>
        <p:pic>
          <p:nvPicPr>
            <p:cNvPr id="224" name="Google Shape;224;p29" title="Likelihood to Continue DashPass at Next Renewal"/>
            <p:cNvPicPr preferRelativeResize="0"/>
            <p:nvPr/>
          </p:nvPicPr>
          <p:blipFill>
            <a:blip r:embed="rId3">
              <a:alphaModFix/>
            </a:blip>
            <a:stretch>
              <a:fillRect/>
            </a:stretch>
          </p:blipFill>
          <p:spPr>
            <a:xfrm>
              <a:off x="96123" y="1275471"/>
              <a:ext cx="5599308" cy="3781365"/>
            </a:xfrm>
            <a:prstGeom prst="rect">
              <a:avLst/>
            </a:prstGeom>
            <a:noFill/>
            <a:ln>
              <a:noFill/>
            </a:ln>
          </p:spPr>
        </p:pic>
        <p:sp>
          <p:nvSpPr>
            <p:cNvPr id="225" name="Google Shape;225;p29"/>
            <p:cNvSpPr/>
            <p:nvPr/>
          </p:nvSpPr>
          <p:spPr>
            <a:xfrm>
              <a:off x="206325" y="1828800"/>
              <a:ext cx="1584900" cy="314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txBox="1"/>
            <p:nvPr/>
          </p:nvSpPr>
          <p:spPr>
            <a:xfrm>
              <a:off x="562700" y="2271925"/>
              <a:ext cx="947100" cy="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990000"/>
                  </a:solidFill>
                  <a:latin typeface="Proxima Nova"/>
                  <a:ea typeface="Proxima Nova"/>
                  <a:cs typeface="Proxima Nova"/>
                  <a:sym typeface="Proxima Nova"/>
                </a:rPr>
                <a:t>Extremely</a:t>
              </a:r>
              <a:r>
                <a:rPr b="1" lang="en" sz="800">
                  <a:solidFill>
                    <a:srgbClr val="990000"/>
                  </a:solidFill>
                  <a:latin typeface="Proxima Nova"/>
                  <a:ea typeface="Proxima Nova"/>
                  <a:cs typeface="Proxima Nova"/>
                  <a:sym typeface="Proxima Nova"/>
                </a:rPr>
                <a:t> Likely</a:t>
              </a:r>
              <a:endParaRPr b="1" sz="400">
                <a:solidFill>
                  <a:srgbClr val="990000"/>
                </a:solidFill>
                <a:latin typeface="Proxima Nova"/>
                <a:ea typeface="Proxima Nova"/>
                <a:cs typeface="Proxima Nova"/>
                <a:sym typeface="Proxima Nova"/>
              </a:endParaRPr>
            </a:p>
          </p:txBody>
        </p:sp>
        <p:sp>
          <p:nvSpPr>
            <p:cNvPr id="227" name="Google Shape;227;p29"/>
            <p:cNvSpPr txBox="1"/>
            <p:nvPr/>
          </p:nvSpPr>
          <p:spPr>
            <a:xfrm>
              <a:off x="562700" y="3387950"/>
              <a:ext cx="1127700" cy="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CC0000"/>
                  </a:solidFill>
                  <a:latin typeface="Proxima Nova"/>
                  <a:ea typeface="Proxima Nova"/>
                  <a:cs typeface="Proxima Nova"/>
                  <a:sym typeface="Proxima Nova"/>
                </a:rPr>
                <a:t>Somewhat</a:t>
              </a:r>
              <a:r>
                <a:rPr b="1" lang="en" sz="800">
                  <a:solidFill>
                    <a:srgbClr val="CC0000"/>
                  </a:solidFill>
                  <a:latin typeface="Proxima Nova"/>
                  <a:ea typeface="Proxima Nova"/>
                  <a:cs typeface="Proxima Nova"/>
                  <a:sym typeface="Proxima Nova"/>
                </a:rPr>
                <a:t> Likely</a:t>
              </a:r>
              <a:endParaRPr b="1" sz="400">
                <a:solidFill>
                  <a:srgbClr val="CC0000"/>
                </a:solidFill>
                <a:latin typeface="Proxima Nova"/>
                <a:ea typeface="Proxima Nova"/>
                <a:cs typeface="Proxima Nova"/>
                <a:sym typeface="Proxima Nova"/>
              </a:endParaRPr>
            </a:p>
          </p:txBody>
        </p:sp>
        <p:sp>
          <p:nvSpPr>
            <p:cNvPr id="228" name="Google Shape;228;p29"/>
            <p:cNvSpPr txBox="1"/>
            <p:nvPr/>
          </p:nvSpPr>
          <p:spPr>
            <a:xfrm>
              <a:off x="562700" y="3878225"/>
              <a:ext cx="1127700" cy="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666666"/>
                  </a:solidFill>
                  <a:latin typeface="Proxima Nova"/>
                  <a:ea typeface="Proxima Nova"/>
                  <a:cs typeface="Proxima Nova"/>
                  <a:sym typeface="Proxima Nova"/>
                </a:rPr>
                <a:t>Neither Likely nor Unlikely</a:t>
              </a:r>
              <a:endParaRPr b="1" sz="400">
                <a:solidFill>
                  <a:srgbClr val="666666"/>
                </a:solidFill>
                <a:latin typeface="Proxima Nova"/>
                <a:ea typeface="Proxima Nova"/>
                <a:cs typeface="Proxima Nova"/>
                <a:sym typeface="Proxima Nova"/>
              </a:endParaRPr>
            </a:p>
          </p:txBody>
        </p:sp>
        <p:sp>
          <p:nvSpPr>
            <p:cNvPr id="229" name="Google Shape;229;p29"/>
            <p:cNvSpPr txBox="1"/>
            <p:nvPr/>
          </p:nvSpPr>
          <p:spPr>
            <a:xfrm>
              <a:off x="562700" y="4232125"/>
              <a:ext cx="1127700" cy="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B7B7B7"/>
                  </a:solidFill>
                  <a:latin typeface="Proxima Nova"/>
                  <a:ea typeface="Proxima Nova"/>
                  <a:cs typeface="Proxima Nova"/>
                  <a:sym typeface="Proxima Nova"/>
                </a:rPr>
                <a:t>Somewhat unlikely</a:t>
              </a:r>
              <a:endParaRPr b="1" sz="400">
                <a:solidFill>
                  <a:srgbClr val="B7B7B7"/>
                </a:solidFill>
                <a:latin typeface="Proxima Nova"/>
                <a:ea typeface="Proxima Nova"/>
                <a:cs typeface="Proxima Nova"/>
                <a:sym typeface="Proxima Nova"/>
              </a:endParaRPr>
            </a:p>
          </p:txBody>
        </p:sp>
        <p:sp>
          <p:nvSpPr>
            <p:cNvPr id="230" name="Google Shape;230;p29"/>
            <p:cNvSpPr txBox="1"/>
            <p:nvPr/>
          </p:nvSpPr>
          <p:spPr>
            <a:xfrm>
              <a:off x="562700" y="4497075"/>
              <a:ext cx="1127700" cy="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CCCCCC"/>
                  </a:solidFill>
                  <a:latin typeface="Proxima Nova"/>
                  <a:ea typeface="Proxima Nova"/>
                  <a:cs typeface="Proxima Nova"/>
                  <a:sym typeface="Proxima Nova"/>
                </a:rPr>
                <a:t>Extremely </a:t>
              </a:r>
              <a:r>
                <a:rPr b="1" lang="en" sz="800">
                  <a:solidFill>
                    <a:srgbClr val="CCCCCC"/>
                  </a:solidFill>
                  <a:latin typeface="Proxima Nova"/>
                  <a:ea typeface="Proxima Nova"/>
                  <a:cs typeface="Proxima Nova"/>
                  <a:sym typeface="Proxima Nova"/>
                </a:rPr>
                <a:t>unlikely</a:t>
              </a:r>
              <a:endParaRPr b="1" sz="400">
                <a:solidFill>
                  <a:srgbClr val="CCCCCC"/>
                </a:solidFill>
                <a:latin typeface="Proxima Nova"/>
                <a:ea typeface="Proxima Nova"/>
                <a:cs typeface="Proxima Nova"/>
                <a:sym typeface="Proxima Nova"/>
              </a:endParaRPr>
            </a:p>
          </p:txBody>
        </p:sp>
      </p:grpSp>
      <p:sp>
        <p:nvSpPr>
          <p:cNvPr id="231" name="Google Shape;231;p29"/>
          <p:cNvSpPr/>
          <p:nvPr/>
        </p:nvSpPr>
        <p:spPr>
          <a:xfrm>
            <a:off x="3450100" y="1735025"/>
            <a:ext cx="1228500" cy="281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32" name="Google Shape;232;p29"/>
          <p:cNvGraphicFramePr/>
          <p:nvPr/>
        </p:nvGraphicFramePr>
        <p:xfrm>
          <a:off x="5285150" y="2054088"/>
          <a:ext cx="3000000" cy="3000000"/>
        </p:xfrm>
        <a:graphic>
          <a:graphicData uri="http://schemas.openxmlformats.org/drawingml/2006/table">
            <a:tbl>
              <a:tblPr>
                <a:noFill/>
                <a:tableStyleId>{794D1563-AE1A-4CEC-8E75-9A2524978D7A}</a:tableStyleId>
              </a:tblPr>
              <a:tblGrid>
                <a:gridCol w="802450"/>
                <a:gridCol w="802450"/>
                <a:gridCol w="802450"/>
                <a:gridCol w="802450"/>
              </a:tblGrid>
              <a:tr h="342900">
                <a:tc>
                  <a:txBody>
                    <a:bodyPr/>
                    <a:lstStyle/>
                    <a:p>
                      <a:pPr indent="0" lvl="0" marL="0" rtl="0" algn="ctr">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Power Cx</a:t>
                      </a:r>
                      <a:endParaRPr b="1" sz="10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1000">
                          <a:solidFill>
                            <a:schemeClr val="lt1"/>
                          </a:solidFill>
                          <a:latin typeface="Proxima Nova"/>
                          <a:ea typeface="Proxima Nova"/>
                          <a:cs typeface="Proxima Nova"/>
                          <a:sym typeface="Proxima Nova"/>
                        </a:rPr>
                        <a:t>Habit Cx</a:t>
                      </a:r>
                      <a:endParaRPr sz="10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1000">
                          <a:solidFill>
                            <a:schemeClr val="lt1"/>
                          </a:solidFill>
                          <a:latin typeface="Proxima Nova"/>
                          <a:ea typeface="Proxima Nova"/>
                          <a:cs typeface="Proxima Nova"/>
                          <a:sym typeface="Proxima Nova"/>
                        </a:rPr>
                        <a:t>Core Net Saver</a:t>
                      </a:r>
                      <a:endParaRPr sz="10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Low Net Saver</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r>
              <a:tr h="200025">
                <a:tc>
                  <a:txBody>
                    <a:bodyPr/>
                    <a:lstStyle/>
                    <a:p>
                      <a:pPr indent="0" lvl="0" marL="0" rtl="0" algn="ctr">
                        <a:lnSpc>
                          <a:spcPct val="115000"/>
                        </a:lnSpc>
                        <a:spcBef>
                          <a:spcPts val="0"/>
                        </a:spcBef>
                        <a:spcAft>
                          <a:spcPts val="0"/>
                        </a:spcAft>
                        <a:buNone/>
                      </a:pPr>
                      <a:r>
                        <a:rPr b="1" lang="en" sz="1000">
                          <a:solidFill>
                            <a:srgbClr val="38761D"/>
                          </a:solidFill>
                          <a:latin typeface="Proxima Nova"/>
                          <a:ea typeface="Proxima Nova"/>
                          <a:cs typeface="Proxima Nova"/>
                          <a:sym typeface="Proxima Nova"/>
                        </a:rPr>
                        <a:t>79% ↑</a:t>
                      </a:r>
                      <a:endParaRPr b="1" sz="1000">
                        <a:solidFill>
                          <a:srgbClr val="38761D"/>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74%</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76%</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69%</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233" name="Google Shape;233;p29"/>
          <p:cNvGraphicFramePr/>
          <p:nvPr/>
        </p:nvGraphicFramePr>
        <p:xfrm>
          <a:off x="5285150" y="2757488"/>
          <a:ext cx="3000000" cy="3000000"/>
        </p:xfrm>
        <a:graphic>
          <a:graphicData uri="http://schemas.openxmlformats.org/drawingml/2006/table">
            <a:tbl>
              <a:tblPr>
                <a:noFill/>
                <a:tableStyleId>{794D1563-AE1A-4CEC-8E75-9A2524978D7A}</a:tableStyleId>
              </a:tblPr>
              <a:tblGrid>
                <a:gridCol w="811950"/>
                <a:gridCol w="811950"/>
                <a:gridCol w="811950"/>
                <a:gridCol w="811950"/>
              </a:tblGrid>
              <a:tr h="342900">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Net Loser</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Dormant Cx</a:t>
                      </a:r>
                      <a:endParaRPr b="1"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Early Paid Subs</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c>
                  <a:txBody>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Trial Cx</a:t>
                      </a:r>
                      <a:endParaRPr b="1"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r>
              <a:tr h="200025">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74%</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E23208"/>
                          </a:solidFill>
                          <a:latin typeface="Proxima Nova"/>
                          <a:ea typeface="Proxima Nova"/>
                          <a:cs typeface="Proxima Nova"/>
                          <a:sym typeface="Proxima Nova"/>
                        </a:rPr>
                        <a:t>62% ↓</a:t>
                      </a:r>
                      <a:endParaRPr b="1" sz="1000">
                        <a:solidFill>
                          <a:srgbClr val="E23208"/>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67%</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E23208"/>
                          </a:solidFill>
                          <a:latin typeface="Proxima Nova"/>
                          <a:ea typeface="Proxima Nova"/>
                          <a:cs typeface="Proxima Nova"/>
                          <a:sym typeface="Proxima Nova"/>
                        </a:rPr>
                        <a:t>57% ↓</a:t>
                      </a:r>
                      <a:endParaRPr b="1" sz="1000">
                        <a:solidFill>
                          <a:srgbClr val="E23208"/>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34" name="Google Shape;234;p29"/>
          <p:cNvSpPr/>
          <p:nvPr/>
        </p:nvSpPr>
        <p:spPr>
          <a:xfrm>
            <a:off x="3629475" y="1903825"/>
            <a:ext cx="393900" cy="1594500"/>
          </a:xfrm>
          <a:prstGeom prst="rightBrace">
            <a:avLst>
              <a:gd fmla="val 50000" name="adj1"/>
              <a:gd fmla="val 50000" name="adj2"/>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txBox="1"/>
          <p:nvPr/>
        </p:nvSpPr>
        <p:spPr>
          <a:xfrm>
            <a:off x="4023375" y="2294700"/>
            <a:ext cx="1059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990000"/>
                </a:solidFill>
                <a:latin typeface="Proxima Nova"/>
                <a:ea typeface="Proxima Nova"/>
                <a:cs typeface="Proxima Nova"/>
                <a:sym typeface="Proxima Nova"/>
              </a:rPr>
              <a:t>70% </a:t>
            </a:r>
            <a:r>
              <a:rPr b="1" lang="en" sz="1000">
                <a:solidFill>
                  <a:schemeClr val="dk1"/>
                </a:solidFill>
                <a:latin typeface="Proxima Nova"/>
                <a:ea typeface="Proxima Nova"/>
                <a:cs typeface="Proxima Nova"/>
                <a:sym typeface="Proxima Nova"/>
              </a:rPr>
              <a:t>Extremely or somewhat likely to renew DashPass</a:t>
            </a:r>
            <a:endParaRPr b="1" sz="600">
              <a:solidFill>
                <a:schemeClr val="dk1"/>
              </a:solidFill>
              <a:latin typeface="Proxima Nova"/>
              <a:ea typeface="Proxima Nova"/>
              <a:cs typeface="Proxima Nova"/>
              <a:sym typeface="Proxima Nova"/>
            </a:endParaRPr>
          </a:p>
        </p:txBody>
      </p:sp>
      <p:sp>
        <p:nvSpPr>
          <p:cNvPr id="236" name="Google Shape;236;p29"/>
          <p:cNvSpPr txBox="1"/>
          <p:nvPr/>
        </p:nvSpPr>
        <p:spPr>
          <a:xfrm>
            <a:off x="293975" y="171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One-third of DashPass Cx are unsure or unlikely to renew their subscription</a:t>
            </a:r>
            <a:endParaRPr b="1" sz="2200">
              <a:solidFill>
                <a:srgbClr val="666666"/>
              </a:solidFill>
              <a:latin typeface="Proxima Nova"/>
              <a:ea typeface="Proxima Nova"/>
              <a:cs typeface="Proxima Nova"/>
              <a:sym typeface="Proxima Nova"/>
            </a:endParaRPr>
          </a:p>
        </p:txBody>
      </p:sp>
      <p:sp>
        <p:nvSpPr>
          <p:cNvPr id="237" name="Google Shape;237;p29"/>
          <p:cNvSpPr txBox="1"/>
          <p:nvPr/>
        </p:nvSpPr>
        <p:spPr>
          <a:xfrm>
            <a:off x="108550" y="47215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How likely are you to continue/renew/sign up for  your DashPass subscription at the next renewal?</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3" name="Google Shape;243;p30"/>
          <p:cNvGraphicFramePr/>
          <p:nvPr/>
        </p:nvGraphicFramePr>
        <p:xfrm>
          <a:off x="205138" y="879655"/>
          <a:ext cx="3000000" cy="3000000"/>
        </p:xfrm>
        <a:graphic>
          <a:graphicData uri="http://schemas.openxmlformats.org/drawingml/2006/table">
            <a:tbl>
              <a:tblPr>
                <a:noFill/>
                <a:tableStyleId>{794D1563-AE1A-4CEC-8E75-9A2524978D7A}</a:tableStyleId>
              </a:tblPr>
              <a:tblGrid>
                <a:gridCol w="1762550"/>
                <a:gridCol w="736400"/>
                <a:gridCol w="736400"/>
                <a:gridCol w="736400"/>
                <a:gridCol w="736400"/>
                <a:gridCol w="736400"/>
                <a:gridCol w="736400"/>
                <a:gridCol w="736400"/>
                <a:gridCol w="736400"/>
                <a:gridCol w="736400"/>
              </a:tblGrid>
              <a:tr h="275350">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Total</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Power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Habit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Core Net Saver</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b="1" lang="en" sz="900">
                          <a:solidFill>
                            <a:schemeClr val="dk1"/>
                          </a:solidFill>
                          <a:latin typeface="Proxima Nova"/>
                          <a:ea typeface="Proxima Nova"/>
                          <a:cs typeface="Proxima Nova"/>
                          <a:sym typeface="Proxima Nova"/>
                        </a:rPr>
                        <a:t>Low Net Saver</a:t>
                      </a:r>
                      <a:endParaRPr b="1"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900">
                          <a:solidFill>
                            <a:schemeClr val="dk1"/>
                          </a:solidFill>
                          <a:latin typeface="Proxima Nova"/>
                          <a:ea typeface="Proxima Nova"/>
                          <a:cs typeface="Proxima Nova"/>
                          <a:sym typeface="Proxima Nova"/>
                        </a:rPr>
                        <a:t>Net Loser</a:t>
                      </a:r>
                      <a:endParaRPr b="1"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900">
                          <a:solidFill>
                            <a:schemeClr val="dk1"/>
                          </a:solidFill>
                          <a:latin typeface="Proxima Nova"/>
                          <a:ea typeface="Proxima Nova"/>
                          <a:cs typeface="Proxima Nova"/>
                          <a:sym typeface="Proxima Nova"/>
                        </a:rPr>
                        <a:t>Dormant Cx</a:t>
                      </a:r>
                      <a:endParaRPr b="1"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900">
                          <a:solidFill>
                            <a:schemeClr val="dk1"/>
                          </a:solidFill>
                          <a:latin typeface="Proxima Nova"/>
                          <a:ea typeface="Proxima Nova"/>
                          <a:cs typeface="Proxima Nova"/>
                          <a:sym typeface="Proxima Nova"/>
                        </a:rPr>
                        <a:t>Early Paid Subs</a:t>
                      </a:r>
                      <a:endParaRPr b="1"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c>
                  <a:txBody>
                    <a:bodyPr/>
                    <a:lstStyle/>
                    <a:p>
                      <a:pPr indent="0" lvl="0" marL="0" rtl="0" algn="ctr">
                        <a:lnSpc>
                          <a:spcPct val="115000"/>
                        </a:lnSpc>
                        <a:spcBef>
                          <a:spcPts val="0"/>
                        </a:spcBef>
                        <a:spcAft>
                          <a:spcPts val="0"/>
                        </a:spcAft>
                        <a:buNone/>
                      </a:pPr>
                      <a:r>
                        <a:rPr b="1" lang="en" sz="900">
                          <a:solidFill>
                            <a:schemeClr val="dk1"/>
                          </a:solidFill>
                          <a:latin typeface="Proxima Nova"/>
                          <a:ea typeface="Proxima Nova"/>
                          <a:cs typeface="Proxima Nova"/>
                          <a:sym typeface="Proxima Nova"/>
                        </a:rPr>
                        <a:t>Trial Cx</a:t>
                      </a:r>
                      <a:endParaRPr b="1"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r>
              <a:tr h="171375">
                <a:tc>
                  <a:txBody>
                    <a:bodyPr/>
                    <a:lstStyle/>
                    <a:p>
                      <a:pPr indent="0" lvl="0" marL="0" rtl="0" algn="l">
                        <a:lnSpc>
                          <a:spcPct val="115000"/>
                        </a:lnSpc>
                        <a:spcBef>
                          <a:spcPts val="0"/>
                        </a:spcBef>
                        <a:spcAft>
                          <a:spcPts val="0"/>
                        </a:spcAft>
                        <a:buNone/>
                      </a:pPr>
                      <a:r>
                        <a:rPr b="1" lang="en" sz="900">
                          <a:latin typeface="Proxima Nova"/>
                          <a:ea typeface="Proxima Nova"/>
                          <a:cs typeface="Proxima Nova"/>
                          <a:sym typeface="Proxima Nova"/>
                        </a:rPr>
                        <a:t>Age</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325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18-29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Proxima Nova"/>
                          <a:ea typeface="Proxima Nova"/>
                          <a:cs typeface="Proxima Nova"/>
                          <a:sym typeface="Proxima Nova"/>
                        </a:rPr>
                        <a:t>20%</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13%↓</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32%↑</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325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30-39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Proxima Nova"/>
                          <a:ea typeface="Proxima Nova"/>
                          <a:cs typeface="Proxima Nova"/>
                          <a:sym typeface="Proxima Nova"/>
                        </a:rPr>
                        <a:t>31%</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325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40-49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Proxima Nova"/>
                          <a:ea typeface="Proxima Nova"/>
                          <a:cs typeface="Proxima Nova"/>
                          <a:sym typeface="Proxima Nova"/>
                        </a:rPr>
                        <a:t>25%</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325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50+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Proxima Nova"/>
                          <a:ea typeface="Proxima Nova"/>
                          <a:cs typeface="Proxima Nova"/>
                          <a:sym typeface="Proxima Nova"/>
                        </a:rPr>
                        <a:t>25%</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32%↑</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FF3008"/>
                          </a:solidFill>
                          <a:latin typeface="Proxima Nova"/>
                          <a:ea typeface="Proxima Nova"/>
                          <a:cs typeface="Proxima Nova"/>
                          <a:sym typeface="Proxima Nova"/>
                        </a:rPr>
                        <a:t>15%</a:t>
                      </a:r>
                      <a:r>
                        <a:rPr b="1" lang="en" sz="900">
                          <a:solidFill>
                            <a:srgbClr val="FF0000"/>
                          </a:solidFill>
                          <a:latin typeface="Proxima Nova"/>
                          <a:ea typeface="Proxima Nova"/>
                          <a:cs typeface="Proxima Nova"/>
                          <a:sym typeface="Proxima Nova"/>
                        </a:rPr>
                        <a:t>↓</a:t>
                      </a:r>
                      <a:endParaRPr b="1" sz="900">
                        <a:solidFill>
                          <a:srgbClr val="FF3008"/>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171375">
                <a:tc>
                  <a:txBody>
                    <a:bodyPr/>
                    <a:lstStyle/>
                    <a:p>
                      <a:pPr indent="0" lvl="0" marL="0" rtl="0" algn="l">
                        <a:lnSpc>
                          <a:spcPct val="115000"/>
                        </a:lnSpc>
                        <a:spcBef>
                          <a:spcPts val="0"/>
                        </a:spcBef>
                        <a:spcAft>
                          <a:spcPts val="0"/>
                        </a:spcAft>
                        <a:buNone/>
                      </a:pPr>
                      <a:r>
                        <a:rPr b="1" lang="en" sz="900">
                          <a:latin typeface="Proxima Nova"/>
                          <a:ea typeface="Proxima Nova"/>
                          <a:cs typeface="Proxima Nova"/>
                          <a:sym typeface="Proxima Nova"/>
                        </a:rPr>
                        <a:t>Location</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325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Major metro city</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Proxima Nova"/>
                          <a:ea typeface="Proxima Nova"/>
                          <a:cs typeface="Proxima Nova"/>
                          <a:sym typeface="Proxima Nova"/>
                        </a:rPr>
                        <a:t>9%</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325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City</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Proxima Nova"/>
                          <a:ea typeface="Proxima Nova"/>
                          <a:cs typeface="Proxima Nova"/>
                          <a:sym typeface="Proxima Nova"/>
                        </a:rPr>
                        <a:t>34%</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27%↓</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26%↓</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38%</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41%↑</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325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Suburb/Town</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Proxima Nova"/>
                          <a:ea typeface="Proxima Nova"/>
                          <a:cs typeface="Proxima Nova"/>
                          <a:sym typeface="Proxima Nova"/>
                        </a:rPr>
                        <a:t>34%</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24%↓</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325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Town</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Proxima Nova"/>
                          <a:ea typeface="Proxima Nova"/>
                          <a:cs typeface="Proxima Nova"/>
                          <a:sym typeface="Proxima Nova"/>
                        </a:rPr>
                        <a:t>12%</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325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Rural area/ Countryside</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Proxima Nova"/>
                          <a:ea typeface="Proxima Nova"/>
                          <a:cs typeface="Proxima Nova"/>
                          <a:sym typeface="Proxima Nova"/>
                        </a:rPr>
                        <a:t>7%</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44" name="Google Shape;244;p30"/>
          <p:cNvSpPr txBox="1"/>
          <p:nvPr/>
        </p:nvSpPr>
        <p:spPr>
          <a:xfrm>
            <a:off x="205150" y="4955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Dormant Cx tend to be 50+ while trial tend to be 18-29</a:t>
            </a:r>
            <a:endParaRPr b="1" sz="2200">
              <a:solidFill>
                <a:srgbClr val="666666"/>
              </a:solidFill>
              <a:latin typeface="Proxima Nova"/>
              <a:ea typeface="Proxima Nova"/>
              <a:cs typeface="Proxima Nova"/>
              <a:sym typeface="Proxima Nova"/>
            </a:endParaRPr>
          </a:p>
        </p:txBody>
      </p:sp>
      <p:sp>
        <p:nvSpPr>
          <p:cNvPr id="245" name="Google Shape;245;p30"/>
          <p:cNvSpPr txBox="1"/>
          <p:nvPr/>
        </p:nvSpPr>
        <p:spPr>
          <a:xfrm>
            <a:off x="108550" y="4569175"/>
            <a:ext cx="73875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a:t>
            </a:r>
            <a:r>
              <a:rPr lang="en" sz="600">
                <a:latin typeface="Proxima Nova"/>
                <a:ea typeface="Proxima Nova"/>
                <a:cs typeface="Proxima Nova"/>
                <a:sym typeface="Proxima Nova"/>
              </a:rPr>
              <a: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1" name="Google Shape;251;p31"/>
          <p:cNvGraphicFramePr/>
          <p:nvPr/>
        </p:nvGraphicFramePr>
        <p:xfrm>
          <a:off x="215700" y="818700"/>
          <a:ext cx="3000000" cy="3000000"/>
        </p:xfrm>
        <a:graphic>
          <a:graphicData uri="http://schemas.openxmlformats.org/drawingml/2006/table">
            <a:tbl>
              <a:tblPr>
                <a:noFill/>
                <a:tableStyleId>{794D1563-AE1A-4CEC-8E75-9A2524978D7A}</a:tableStyleId>
              </a:tblPr>
              <a:tblGrid>
                <a:gridCol w="1364500"/>
                <a:gridCol w="796825"/>
                <a:gridCol w="796825"/>
                <a:gridCol w="796825"/>
                <a:gridCol w="796825"/>
                <a:gridCol w="796825"/>
                <a:gridCol w="796825"/>
                <a:gridCol w="796825"/>
                <a:gridCol w="796825"/>
                <a:gridCol w="796825"/>
              </a:tblGrid>
              <a:tr h="342900">
                <a:tc>
                  <a:txBody>
                    <a:bodyPr/>
                    <a:lstStyle/>
                    <a:p>
                      <a:pPr indent="0" lvl="0" marL="0" rtl="0" algn="l">
                        <a:spcBef>
                          <a:spcPts val="0"/>
                        </a:spcBef>
                        <a:spcAft>
                          <a:spcPts val="0"/>
                        </a:spcAft>
                        <a:buNone/>
                      </a:pPr>
                      <a:r>
                        <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Total</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Power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Habit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Core Net Saver</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b="1" lang="en" sz="900">
                          <a:solidFill>
                            <a:schemeClr val="dk1"/>
                          </a:solidFill>
                          <a:latin typeface="Proxima Nova"/>
                          <a:ea typeface="Proxima Nova"/>
                          <a:cs typeface="Proxima Nova"/>
                          <a:sym typeface="Proxima Nova"/>
                        </a:rPr>
                        <a:t>Low Net Saver</a:t>
                      </a:r>
                      <a:endParaRPr b="1"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900">
                          <a:solidFill>
                            <a:schemeClr val="dk1"/>
                          </a:solidFill>
                          <a:latin typeface="Proxima Nova"/>
                          <a:ea typeface="Proxima Nova"/>
                          <a:cs typeface="Proxima Nova"/>
                          <a:sym typeface="Proxima Nova"/>
                        </a:rPr>
                        <a:t>Net Loser</a:t>
                      </a:r>
                      <a:endParaRPr b="1"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900">
                          <a:solidFill>
                            <a:schemeClr val="dk1"/>
                          </a:solidFill>
                          <a:latin typeface="Proxima Nova"/>
                          <a:ea typeface="Proxima Nova"/>
                          <a:cs typeface="Proxima Nova"/>
                          <a:sym typeface="Proxima Nova"/>
                        </a:rPr>
                        <a:t>Dormant Cx</a:t>
                      </a:r>
                      <a:endParaRPr b="1"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900">
                          <a:solidFill>
                            <a:schemeClr val="dk1"/>
                          </a:solidFill>
                          <a:latin typeface="Proxima Nova"/>
                          <a:ea typeface="Proxima Nova"/>
                          <a:cs typeface="Proxima Nova"/>
                          <a:sym typeface="Proxima Nova"/>
                        </a:rPr>
                        <a:t>Early Paid Subs</a:t>
                      </a:r>
                      <a:endParaRPr b="1"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c>
                  <a:txBody>
                    <a:bodyPr/>
                    <a:lstStyle/>
                    <a:p>
                      <a:pPr indent="0" lvl="0" marL="0" rtl="0" algn="ctr">
                        <a:lnSpc>
                          <a:spcPct val="115000"/>
                        </a:lnSpc>
                        <a:spcBef>
                          <a:spcPts val="0"/>
                        </a:spcBef>
                        <a:spcAft>
                          <a:spcPts val="0"/>
                        </a:spcAft>
                        <a:buNone/>
                      </a:pPr>
                      <a:r>
                        <a:rPr b="1" lang="en" sz="900">
                          <a:solidFill>
                            <a:schemeClr val="dk1"/>
                          </a:solidFill>
                          <a:latin typeface="Proxima Nova"/>
                          <a:ea typeface="Proxima Nova"/>
                          <a:cs typeface="Proxima Nova"/>
                          <a:sym typeface="Proxima Nova"/>
                        </a:rPr>
                        <a:t>Trial Cx</a:t>
                      </a:r>
                      <a:endParaRPr b="1"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r>
              <a:tr h="200025">
                <a:tc>
                  <a:txBody>
                    <a:bodyPr/>
                    <a:lstStyle/>
                    <a:p>
                      <a:pPr indent="0" lvl="0" marL="0" rtl="0" algn="l">
                        <a:lnSpc>
                          <a:spcPct val="115000"/>
                        </a:lnSpc>
                        <a:spcBef>
                          <a:spcPts val="0"/>
                        </a:spcBef>
                        <a:spcAft>
                          <a:spcPts val="0"/>
                        </a:spcAft>
                        <a:buNone/>
                      </a:pPr>
                      <a:r>
                        <a:rPr b="1" lang="en" sz="900">
                          <a:latin typeface="Proxima Nova"/>
                          <a:ea typeface="Proxima Nova"/>
                          <a:cs typeface="Proxima Nova"/>
                          <a:sym typeface="Proxima Nova"/>
                        </a:rPr>
                        <a:t>Marital Status</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Married/Partnered</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50%</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52%↑</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32%↓</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Single</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26%↓</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51%↑</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900">
                          <a:latin typeface="Proxima Nova"/>
                          <a:ea typeface="Proxima Nova"/>
                          <a:cs typeface="Proxima Nova"/>
                          <a:sym typeface="Proxima Nova"/>
                        </a:rPr>
                        <a:t># of People in HH</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Average (including self)</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2.95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2.83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3.01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2.76</a:t>
                      </a:r>
                      <a:r>
                        <a:rPr b="1" lang="en" sz="900">
                          <a:solidFill>
                            <a:srgbClr val="FF0000"/>
                          </a:solidFill>
                          <a:latin typeface="Proxima Nova"/>
                          <a:ea typeface="Proxima Nova"/>
                          <a:cs typeface="Proxima Nova"/>
                          <a:sym typeface="Proxima Nova"/>
                        </a:rPr>
                        <a:t>↓</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2.73↓</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2.95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3.25↑</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900">
                          <a:latin typeface="Proxima Nova"/>
                          <a:ea typeface="Proxima Nova"/>
                          <a:cs typeface="Proxima Nova"/>
                          <a:sym typeface="Proxima Nova"/>
                        </a:rPr>
                        <a:t>Education</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9530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High school /GED</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27%↑</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4290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Some college or associates</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9530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Bachelor's degree or higher</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52%↑</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53%↑</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36%↓</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b="1" lang="en" sz="900">
                          <a:latin typeface="Proxima Nova"/>
                          <a:ea typeface="Proxima Nova"/>
                          <a:cs typeface="Proxima Nova"/>
                          <a:sym typeface="Proxima Nova"/>
                        </a:rPr>
                        <a:t>Income</a:t>
                      </a:r>
                      <a:endParaRPr b="1"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$49,999 or less</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20%↓</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20%↓</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20%↓</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28%</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45%↑</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r h="2000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$50,000-$99,999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$100,000+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38761D"/>
                          </a:solidFill>
                          <a:latin typeface="Proxima Nova"/>
                          <a:ea typeface="Proxima Nova"/>
                          <a:cs typeface="Proxima Nova"/>
                          <a:sym typeface="Proxima Nova"/>
                        </a:rPr>
                        <a:t>36%↑</a:t>
                      </a:r>
                      <a:endParaRPr b="1" sz="9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16%↓</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2"/>
                    </a:solidFill>
                  </a:tcPr>
                </a:tc>
              </a:tr>
            </a:tbl>
          </a:graphicData>
        </a:graphic>
      </p:graphicFrame>
      <p:sp>
        <p:nvSpPr>
          <p:cNvPr id="252" name="Google Shape;252;p31"/>
          <p:cNvSpPr txBox="1"/>
          <p:nvPr/>
        </p:nvSpPr>
        <p:spPr>
          <a:xfrm>
            <a:off x="215700" y="155050"/>
            <a:ext cx="80760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Dormant Cx &amp; Net Losers tend to have fewer </a:t>
            </a:r>
            <a:r>
              <a:rPr b="1" lang="en" sz="2200">
                <a:solidFill>
                  <a:srgbClr val="666666"/>
                </a:solidFill>
                <a:latin typeface="Proxima Nova"/>
                <a:ea typeface="Proxima Nova"/>
                <a:cs typeface="Proxima Nova"/>
                <a:sym typeface="Proxima Nova"/>
              </a:rPr>
              <a:t>people</a:t>
            </a:r>
            <a:r>
              <a:rPr b="1" lang="en" sz="2200">
                <a:solidFill>
                  <a:srgbClr val="666666"/>
                </a:solidFill>
                <a:latin typeface="Proxima Nova"/>
                <a:ea typeface="Proxima Nova"/>
                <a:cs typeface="Proxima Nova"/>
                <a:sym typeface="Proxima Nova"/>
              </a:rPr>
              <a:t> in the HH</a:t>
            </a:r>
            <a:endParaRPr b="1" sz="2200">
              <a:solidFill>
                <a:srgbClr val="666666"/>
              </a:solidFill>
              <a:latin typeface="Proxima Nova"/>
              <a:ea typeface="Proxima Nova"/>
              <a:cs typeface="Proxima Nova"/>
              <a:sym typeface="Proxima Nova"/>
            </a:endParaRPr>
          </a:p>
        </p:txBody>
      </p:sp>
      <p:sp>
        <p:nvSpPr>
          <p:cNvPr id="253" name="Google Shape;253;p31"/>
          <p:cNvSpPr txBox="1"/>
          <p:nvPr/>
        </p:nvSpPr>
        <p:spPr>
          <a:xfrm>
            <a:off x="108550" y="4721575"/>
            <a:ext cx="738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2"/>
          <p:cNvSpPr txBox="1"/>
          <p:nvPr/>
        </p:nvSpPr>
        <p:spPr>
          <a:xfrm>
            <a:off x="378375" y="518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666666"/>
                </a:solidFill>
                <a:latin typeface="Proxima Nova"/>
                <a:ea typeface="Proxima Nova"/>
                <a:cs typeface="Proxima Nova"/>
                <a:sym typeface="Proxima Nova"/>
              </a:rPr>
              <a:t>A quick recap…</a:t>
            </a:r>
            <a:endParaRPr b="1" sz="2300">
              <a:solidFill>
                <a:srgbClr val="666666"/>
              </a:solidFill>
              <a:latin typeface="Proxima Nova"/>
              <a:ea typeface="Proxima Nova"/>
              <a:cs typeface="Proxima Nova"/>
              <a:sym typeface="Proxima Nova"/>
            </a:endParaRPr>
          </a:p>
        </p:txBody>
      </p:sp>
      <p:sp>
        <p:nvSpPr>
          <p:cNvPr id="260" name="Google Shape;260;p32"/>
          <p:cNvSpPr txBox="1"/>
          <p:nvPr/>
        </p:nvSpPr>
        <p:spPr>
          <a:xfrm>
            <a:off x="186875" y="1619500"/>
            <a:ext cx="4229400" cy="2570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686E"/>
              </a:buClr>
              <a:buSzPts val="1300"/>
              <a:buFont typeface="Proxima Nova"/>
              <a:buChar char="●"/>
            </a:pPr>
            <a:r>
              <a:rPr lang="en" sz="1300">
                <a:latin typeface="Proxima Nova"/>
                <a:ea typeface="Proxima Nova"/>
                <a:cs typeface="Proxima Nova"/>
                <a:sym typeface="Proxima Nova"/>
              </a:rPr>
              <a:t>There are </a:t>
            </a:r>
            <a:r>
              <a:rPr lang="en" sz="1300">
                <a:latin typeface="Proxima Nova"/>
                <a:ea typeface="Proxima Nova"/>
                <a:cs typeface="Proxima Nova"/>
                <a:sym typeface="Proxima Nova"/>
              </a:rPr>
              <a:t>few differences</a:t>
            </a:r>
            <a:r>
              <a:rPr lang="en" sz="1300">
                <a:latin typeface="Proxima Nova"/>
                <a:ea typeface="Proxima Nova"/>
                <a:cs typeface="Proxima Nova"/>
                <a:sym typeface="Proxima Nova"/>
              </a:rPr>
              <a:t> between Cx user segments in their perceptions of DashPass</a:t>
            </a:r>
            <a:endParaRPr sz="1300">
              <a:latin typeface="Proxima Nova"/>
              <a:ea typeface="Proxima Nova"/>
              <a:cs typeface="Proxima Nova"/>
              <a:sym typeface="Proxima Nova"/>
            </a:endParaRPr>
          </a:p>
          <a:p>
            <a:pPr indent="-311150" lvl="0" marL="457200" rtl="0" algn="l">
              <a:spcBef>
                <a:spcPts val="1000"/>
              </a:spcBef>
              <a:spcAft>
                <a:spcPts val="0"/>
              </a:spcAft>
              <a:buClr>
                <a:srgbClr val="00686E"/>
              </a:buClr>
              <a:buSzPts val="1300"/>
              <a:buFont typeface="Proxima Nova"/>
              <a:buChar char="●"/>
            </a:pPr>
            <a:r>
              <a:rPr lang="en" sz="1300">
                <a:latin typeface="Proxima Nova"/>
                <a:ea typeface="Proxima Nova"/>
                <a:cs typeface="Proxima Nova"/>
                <a:sym typeface="Proxima Nova"/>
              </a:rPr>
              <a:t>About three-quarters are respondents state they are happy with DashPass and likely to renew their membership</a:t>
            </a:r>
            <a:endParaRPr sz="1300">
              <a:latin typeface="Proxima Nova"/>
              <a:ea typeface="Proxima Nova"/>
              <a:cs typeface="Proxima Nova"/>
              <a:sym typeface="Proxima Nova"/>
            </a:endParaRPr>
          </a:p>
          <a:p>
            <a:pPr indent="-311150" lvl="0" marL="457200" rtl="0" algn="l">
              <a:spcBef>
                <a:spcPts val="1000"/>
              </a:spcBef>
              <a:spcAft>
                <a:spcPts val="0"/>
              </a:spcAft>
              <a:buClr>
                <a:srgbClr val="00686E"/>
              </a:buClr>
              <a:buSzPts val="1300"/>
              <a:buFont typeface="Proxima Nova"/>
              <a:buChar char="●"/>
            </a:pPr>
            <a:r>
              <a:rPr lang="en" sz="1300">
                <a:latin typeface="Proxima Nova"/>
                <a:ea typeface="Proxima Nova"/>
                <a:cs typeface="Proxima Nova"/>
                <a:sym typeface="Proxima Nova"/>
              </a:rPr>
              <a:t>Most Cx are not aware of benefits other than $0 delivery</a:t>
            </a:r>
            <a:endParaRPr sz="1300">
              <a:latin typeface="Proxima Nova"/>
              <a:ea typeface="Proxima Nova"/>
              <a:cs typeface="Proxima Nova"/>
              <a:sym typeface="Proxima Nova"/>
            </a:endParaRPr>
          </a:p>
          <a:p>
            <a:pPr indent="-311150" lvl="0" marL="457200" rtl="0" algn="l">
              <a:spcBef>
                <a:spcPts val="1000"/>
              </a:spcBef>
              <a:spcAft>
                <a:spcPts val="1000"/>
              </a:spcAft>
              <a:buClr>
                <a:srgbClr val="00686E"/>
              </a:buClr>
              <a:buSzPts val="1300"/>
              <a:buFont typeface="Proxima Nova"/>
              <a:buChar char="●"/>
            </a:pPr>
            <a:r>
              <a:rPr lang="en" sz="1300">
                <a:latin typeface="Proxima Nova"/>
                <a:ea typeface="Proxima Nova"/>
                <a:cs typeface="Proxima Nova"/>
                <a:sym typeface="Proxima Nova"/>
              </a:rPr>
              <a:t>Cx feel DashPass </a:t>
            </a:r>
            <a:r>
              <a:rPr lang="en" sz="1300">
                <a:latin typeface="Proxima Nova"/>
                <a:ea typeface="Proxima Nova"/>
                <a:cs typeface="Proxima Nova"/>
                <a:sym typeface="Proxima Nova"/>
              </a:rPr>
              <a:t>saves them time and money but do not believe it provides them with a better customer service experience</a:t>
            </a:r>
            <a:endParaRPr sz="1300">
              <a:latin typeface="Proxima Nova"/>
              <a:ea typeface="Proxima Nova"/>
              <a:cs typeface="Proxima Nova"/>
              <a:sym typeface="Proxima Nova"/>
            </a:endParaRPr>
          </a:p>
        </p:txBody>
      </p:sp>
      <p:sp>
        <p:nvSpPr>
          <p:cNvPr id="261" name="Google Shape;261;p32"/>
          <p:cNvSpPr txBox="1"/>
          <p:nvPr/>
        </p:nvSpPr>
        <p:spPr>
          <a:xfrm>
            <a:off x="4581100" y="1747600"/>
            <a:ext cx="3989700" cy="2442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686E"/>
              </a:buClr>
              <a:buSzPts val="1300"/>
              <a:buFont typeface="Proxima Nova"/>
              <a:buChar char="●"/>
            </a:pPr>
            <a:r>
              <a:rPr lang="en" sz="1300">
                <a:latin typeface="Proxima Nova"/>
                <a:ea typeface="Proxima Nova"/>
                <a:cs typeface="Proxima Nova"/>
                <a:sym typeface="Proxima Nova"/>
              </a:rPr>
              <a:t>Trial Cx are even less likely than subs to know DashPass benefits beyond $0 delivery and are less likely to “renew”.  They tend to be younger (18-29), single and live in a city</a:t>
            </a:r>
            <a:endParaRPr sz="1300">
              <a:latin typeface="Proxima Nova"/>
              <a:ea typeface="Proxima Nova"/>
              <a:cs typeface="Proxima Nova"/>
              <a:sym typeface="Proxima Nova"/>
            </a:endParaRPr>
          </a:p>
          <a:p>
            <a:pPr indent="-311150" lvl="0" marL="457200" rtl="0" algn="l">
              <a:spcBef>
                <a:spcPts val="1000"/>
              </a:spcBef>
              <a:spcAft>
                <a:spcPts val="0"/>
              </a:spcAft>
              <a:buClr>
                <a:srgbClr val="00686E"/>
              </a:buClr>
              <a:buSzPts val="1300"/>
              <a:buFont typeface="Proxima Nova"/>
              <a:buChar char="●"/>
            </a:pPr>
            <a:r>
              <a:rPr lang="en" sz="1300">
                <a:latin typeface="Proxima Nova"/>
                <a:ea typeface="Proxima Nova"/>
                <a:cs typeface="Proxima Nova"/>
                <a:sym typeface="Proxima Nova"/>
              </a:rPr>
              <a:t>Dormant Cx are less </a:t>
            </a:r>
            <a:r>
              <a:rPr lang="en" sz="1300">
                <a:latin typeface="Proxima Nova"/>
                <a:ea typeface="Proxima Nova"/>
                <a:cs typeface="Proxima Nova"/>
                <a:sym typeface="Proxima Nova"/>
              </a:rPr>
              <a:t>satisfied with DashPass &amp; less likely to renew.  They tend to be 50+ with fewer individuals in the household</a:t>
            </a:r>
            <a:endParaRPr sz="1300">
              <a:latin typeface="Proxima Nova"/>
              <a:ea typeface="Proxima Nova"/>
              <a:cs typeface="Proxima Nova"/>
              <a:sym typeface="Proxima Nova"/>
            </a:endParaRPr>
          </a:p>
          <a:p>
            <a:pPr indent="-311150" lvl="0" marL="457200" rtl="0" algn="l">
              <a:spcBef>
                <a:spcPts val="1000"/>
              </a:spcBef>
              <a:spcAft>
                <a:spcPts val="1000"/>
              </a:spcAft>
              <a:buClr>
                <a:srgbClr val="00686E"/>
              </a:buClr>
              <a:buSzPts val="1300"/>
              <a:buFont typeface="Proxima Nova"/>
              <a:buChar char="●"/>
            </a:pPr>
            <a:r>
              <a:rPr lang="en" sz="1300">
                <a:latin typeface="Proxima Nova"/>
                <a:ea typeface="Proxima Nova"/>
                <a:cs typeface="Proxima Nova"/>
                <a:sym typeface="Proxima Nova"/>
              </a:rPr>
              <a:t>Segments that are highly active on DoorDash (Power, Net Savers, Core Savers) tend to have the highest satisfaction with DashPass</a:t>
            </a:r>
            <a:endParaRPr sz="1300">
              <a:latin typeface="Proxima Nova"/>
              <a:ea typeface="Proxima Nova"/>
              <a:cs typeface="Proxima Nova"/>
              <a:sym typeface="Proxima Nova"/>
            </a:endParaRPr>
          </a:p>
        </p:txBody>
      </p:sp>
      <p:sp>
        <p:nvSpPr>
          <p:cNvPr id="262" name="Google Shape;262;p32"/>
          <p:cNvSpPr txBox="1"/>
          <p:nvPr/>
        </p:nvSpPr>
        <p:spPr>
          <a:xfrm>
            <a:off x="309800" y="1195600"/>
            <a:ext cx="21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686E"/>
                </a:solidFill>
                <a:highlight>
                  <a:srgbClr val="FFFFFF"/>
                </a:highlight>
                <a:latin typeface="Proxima Nova"/>
                <a:ea typeface="Proxima Nova"/>
                <a:cs typeface="Proxima Nova"/>
                <a:sym typeface="Proxima Nova"/>
              </a:rPr>
              <a:t>Overall trends</a:t>
            </a:r>
            <a:endParaRPr b="1" i="1">
              <a:solidFill>
                <a:srgbClr val="00686E"/>
              </a:solidFill>
              <a:latin typeface="Proxima Nova"/>
              <a:ea typeface="Proxima Nova"/>
              <a:cs typeface="Proxima Nova"/>
              <a:sym typeface="Proxima Nova"/>
            </a:endParaRPr>
          </a:p>
        </p:txBody>
      </p:sp>
      <p:sp>
        <p:nvSpPr>
          <p:cNvPr id="263" name="Google Shape;263;p32"/>
          <p:cNvSpPr txBox="1"/>
          <p:nvPr/>
        </p:nvSpPr>
        <p:spPr>
          <a:xfrm>
            <a:off x="4766375" y="1271200"/>
            <a:ext cx="289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686E"/>
                </a:solidFill>
                <a:highlight>
                  <a:srgbClr val="FFFFFF"/>
                </a:highlight>
                <a:latin typeface="Proxima Nova"/>
                <a:ea typeface="Proxima Nova"/>
                <a:cs typeface="Proxima Nova"/>
                <a:sym typeface="Proxima Nova"/>
              </a:rPr>
              <a:t>Segment specific insights</a:t>
            </a:r>
            <a:endParaRPr b="1" i="1">
              <a:solidFill>
                <a:srgbClr val="00686E"/>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33"/>
          <p:cNvSpPr txBox="1"/>
          <p:nvPr/>
        </p:nvSpPr>
        <p:spPr>
          <a:xfrm>
            <a:off x="447800" y="565775"/>
            <a:ext cx="73632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700">
                <a:solidFill>
                  <a:srgbClr val="FFFFFF"/>
                </a:solidFill>
                <a:latin typeface="Proxima Nova"/>
                <a:ea typeface="Proxima Nova"/>
                <a:cs typeface="Proxima Nova"/>
                <a:sym typeface="Proxima Nova"/>
              </a:rPr>
              <a:t>What are DashPass Cx current loyalty experiences?</a:t>
            </a:r>
            <a:endParaRPr sz="4700">
              <a:solidFill>
                <a:srgbClr val="FFFFFF"/>
              </a:solidFill>
              <a:latin typeface="Proxima Nova"/>
              <a:ea typeface="Proxima Nova"/>
              <a:cs typeface="Proxima Nova"/>
              <a:sym typeface="Proxima Nova"/>
            </a:endParaRPr>
          </a:p>
        </p:txBody>
      </p:sp>
      <p:pic>
        <p:nvPicPr>
          <p:cNvPr id="270" name="Google Shape;270;p33"/>
          <p:cNvPicPr preferRelativeResize="0"/>
          <p:nvPr/>
        </p:nvPicPr>
        <p:blipFill>
          <a:blip r:embed="rId3">
            <a:alphaModFix/>
          </a:blip>
          <a:stretch>
            <a:fillRect/>
          </a:stretch>
        </p:blipFill>
        <p:spPr>
          <a:xfrm>
            <a:off x="4736850" y="2391900"/>
            <a:ext cx="3111676" cy="1750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34"/>
          <p:cNvSpPr txBox="1"/>
          <p:nvPr/>
        </p:nvSpPr>
        <p:spPr>
          <a:xfrm>
            <a:off x="200200" y="113705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Proxima Nova"/>
                <a:ea typeface="Proxima Nova"/>
                <a:cs typeface="Proxima Nova"/>
                <a:sym typeface="Proxima Nova"/>
              </a:rPr>
              <a:t>Current Loyalty Programs Used</a:t>
            </a:r>
            <a:endParaRPr b="1">
              <a:solidFill>
                <a:srgbClr val="666666"/>
              </a:solidFill>
              <a:latin typeface="Proxima Nova"/>
              <a:ea typeface="Proxima Nova"/>
              <a:cs typeface="Proxima Nova"/>
              <a:sym typeface="Proxima Nova"/>
            </a:endParaRPr>
          </a:p>
        </p:txBody>
      </p:sp>
      <p:pic>
        <p:nvPicPr>
          <p:cNvPr id="277" name="Google Shape;277;p34"/>
          <p:cNvPicPr preferRelativeResize="0"/>
          <p:nvPr/>
        </p:nvPicPr>
        <p:blipFill>
          <a:blip r:embed="rId3">
            <a:alphaModFix/>
          </a:blip>
          <a:stretch>
            <a:fillRect/>
          </a:stretch>
        </p:blipFill>
        <p:spPr>
          <a:xfrm>
            <a:off x="264950" y="1635375"/>
            <a:ext cx="4278925" cy="2824699"/>
          </a:xfrm>
          <a:prstGeom prst="rect">
            <a:avLst/>
          </a:prstGeom>
          <a:noFill/>
          <a:ln>
            <a:noFill/>
          </a:ln>
        </p:spPr>
      </p:pic>
      <p:sp>
        <p:nvSpPr>
          <p:cNvPr id="278" name="Google Shape;278;p34"/>
          <p:cNvSpPr txBox="1"/>
          <p:nvPr/>
        </p:nvSpPr>
        <p:spPr>
          <a:xfrm>
            <a:off x="4666700" y="1137050"/>
            <a:ext cx="37833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Proxima Nova"/>
                <a:ea typeface="Proxima Nova"/>
                <a:cs typeface="Proxima Nova"/>
                <a:sym typeface="Proxima Nova"/>
              </a:rPr>
              <a:t>Loyalty Program Ranked #1</a:t>
            </a:r>
            <a:endParaRPr b="1">
              <a:solidFill>
                <a:srgbClr val="666666"/>
              </a:solidFill>
              <a:latin typeface="Proxima Nova"/>
              <a:ea typeface="Proxima Nova"/>
              <a:cs typeface="Proxima Nova"/>
              <a:sym typeface="Proxima Nova"/>
            </a:endParaRPr>
          </a:p>
        </p:txBody>
      </p:sp>
      <p:pic>
        <p:nvPicPr>
          <p:cNvPr id="279" name="Google Shape;279;p34"/>
          <p:cNvPicPr preferRelativeResize="0"/>
          <p:nvPr/>
        </p:nvPicPr>
        <p:blipFill>
          <a:blip r:embed="rId4">
            <a:alphaModFix/>
          </a:blip>
          <a:stretch>
            <a:fillRect/>
          </a:stretch>
        </p:blipFill>
        <p:spPr>
          <a:xfrm>
            <a:off x="4666700" y="1635375"/>
            <a:ext cx="4295326" cy="2795730"/>
          </a:xfrm>
          <a:prstGeom prst="rect">
            <a:avLst/>
          </a:prstGeom>
          <a:noFill/>
          <a:ln>
            <a:noFill/>
          </a:ln>
        </p:spPr>
      </p:pic>
      <p:sp>
        <p:nvSpPr>
          <p:cNvPr id="280" name="Google Shape;280;p34"/>
          <p:cNvSpPr txBox="1"/>
          <p:nvPr/>
        </p:nvSpPr>
        <p:spPr>
          <a:xfrm>
            <a:off x="264950" y="1683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666666"/>
                </a:solidFill>
                <a:latin typeface="Proxima Nova"/>
                <a:ea typeface="Proxima Nova"/>
                <a:cs typeface="Proxima Nova"/>
                <a:sym typeface="Proxima Nova"/>
              </a:rPr>
              <a:t>S</a:t>
            </a:r>
            <a:r>
              <a:rPr b="1" lang="en" sz="2300">
                <a:solidFill>
                  <a:srgbClr val="666666"/>
                </a:solidFill>
                <a:latin typeface="Proxima Nova"/>
                <a:ea typeface="Proxima Nova"/>
                <a:cs typeface="Proxima Nova"/>
                <a:sym typeface="Proxima Nova"/>
              </a:rPr>
              <a:t>tarbucks &amp; Target loyalty programs are viewed as top tier among DashPass Cx</a:t>
            </a:r>
            <a:endParaRPr b="1" sz="2300">
              <a:solidFill>
                <a:srgbClr val="666666"/>
              </a:solidFill>
              <a:latin typeface="Proxima Nova"/>
              <a:ea typeface="Proxima Nova"/>
              <a:cs typeface="Proxima Nova"/>
              <a:sym typeface="Proxima Nova"/>
            </a:endParaRPr>
          </a:p>
        </p:txBody>
      </p:sp>
      <p:sp>
        <p:nvSpPr>
          <p:cNvPr id="281" name="Google Shape;281;p34"/>
          <p:cNvSpPr txBox="1"/>
          <p:nvPr/>
        </p:nvSpPr>
        <p:spPr>
          <a:xfrm>
            <a:off x="108550" y="4645375"/>
            <a:ext cx="7387500" cy="4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Do you currently participate in any of the following loyalty programs?</a:t>
            </a:r>
            <a:endParaRPr sz="6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600">
                <a:solidFill>
                  <a:srgbClr val="222222"/>
                </a:solidFill>
                <a:latin typeface="Proxima Nova"/>
                <a:ea typeface="Proxima Nova"/>
                <a:cs typeface="Proxima Nova"/>
                <a:sym typeface="Proxima Nova"/>
              </a:rPr>
              <a:t>Earlier you stated that you participate in the following loyalty programs.  Please rank these programs from those that are most valuable to you, to those that are least valuable to you.</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
        <p:nvSpPr>
          <p:cNvPr id="282" name="Google Shape;282;p34"/>
          <p:cNvSpPr txBox="1"/>
          <p:nvPr/>
        </p:nvSpPr>
        <p:spPr>
          <a:xfrm>
            <a:off x="138800" y="4477600"/>
            <a:ext cx="738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Proxima Nova"/>
                <a:ea typeface="Proxima Nova"/>
                <a:cs typeface="Proxima Nova"/>
                <a:sym typeface="Proxima Nova"/>
              </a:rPr>
              <a:t>See next slide for segment level differences</a:t>
            </a:r>
            <a:endParaRPr sz="600">
              <a:latin typeface="Proxima Nova"/>
              <a:ea typeface="Proxima Nova"/>
              <a:cs typeface="Proxima Nova"/>
              <a:sym typeface="Proxima Nova"/>
            </a:endParaRPr>
          </a:p>
        </p:txBody>
      </p:sp>
      <p:sp>
        <p:nvSpPr>
          <p:cNvPr id="283" name="Google Shape;283;p34"/>
          <p:cNvSpPr txBox="1"/>
          <p:nvPr/>
        </p:nvSpPr>
        <p:spPr>
          <a:xfrm>
            <a:off x="1469350" y="4276900"/>
            <a:ext cx="2975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roxima Nova"/>
                <a:ea typeface="Proxima Nova"/>
                <a:cs typeface="Proxima Nova"/>
                <a:sym typeface="Proxima Nova"/>
              </a:rPr>
              <a:t>Average # of programs used= 2.79</a:t>
            </a:r>
            <a:endParaRPr b="1" sz="8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89" name="Google Shape;289;p35"/>
          <p:cNvGraphicFramePr/>
          <p:nvPr/>
        </p:nvGraphicFramePr>
        <p:xfrm>
          <a:off x="218050" y="1123950"/>
          <a:ext cx="3000000" cy="3000000"/>
        </p:xfrm>
        <a:graphic>
          <a:graphicData uri="http://schemas.openxmlformats.org/drawingml/2006/table">
            <a:tbl>
              <a:tblPr>
                <a:noFill/>
                <a:tableStyleId>{794D1563-AE1A-4CEC-8E75-9A2524978D7A}</a:tableStyleId>
              </a:tblPr>
              <a:tblGrid>
                <a:gridCol w="1979750"/>
                <a:gridCol w="733900"/>
                <a:gridCol w="733900"/>
                <a:gridCol w="733900"/>
                <a:gridCol w="733900"/>
                <a:gridCol w="733900"/>
                <a:gridCol w="733900"/>
                <a:gridCol w="733900"/>
                <a:gridCol w="733900"/>
                <a:gridCol w="733900"/>
              </a:tblGrid>
              <a:tr h="465700">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Total</a:t>
                      </a:r>
                      <a:endParaRPr b="1" sz="10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Power Cx</a:t>
                      </a:r>
                      <a:endParaRPr b="1" sz="10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Habit Cx</a:t>
                      </a:r>
                      <a:endParaRPr b="1" sz="10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Core Net Saver</a:t>
                      </a:r>
                      <a:endParaRPr b="1" sz="10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Low Net Saver</a:t>
                      </a:r>
                      <a:endParaRPr b="1" sz="10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Net Loser</a:t>
                      </a:r>
                      <a:endParaRPr b="1" sz="10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1000">
                          <a:solidFill>
                            <a:schemeClr val="lt1"/>
                          </a:solidFill>
                          <a:latin typeface="Proxima Nova"/>
                          <a:ea typeface="Proxima Nova"/>
                          <a:cs typeface="Proxima Nova"/>
                          <a:sym typeface="Proxima Nova"/>
                        </a:rPr>
                        <a:t>Dormant Cx</a:t>
                      </a:r>
                      <a:endParaRPr b="1" sz="10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Early Paid Subs</a:t>
                      </a:r>
                      <a:endParaRPr b="1" sz="10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C1F6FD"/>
                    </a:solidFill>
                  </a:tcPr>
                </a:tc>
                <a:tc>
                  <a:txBody>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Trial Cx</a:t>
                      </a:r>
                      <a:endParaRPr b="1" sz="10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C1F6FD"/>
                    </a:solidFill>
                  </a:tcPr>
                </a:tc>
              </a:tr>
              <a:tr h="25612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Starbucks Rewards</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41%</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47%</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50%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47%</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42%</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E23208"/>
                          </a:solidFill>
                          <a:latin typeface="Proxima Nova"/>
                          <a:ea typeface="Proxima Nova"/>
                          <a:cs typeface="Proxima Nova"/>
                          <a:sym typeface="Proxima Nova"/>
                        </a:rPr>
                        <a:t>39%↓</a:t>
                      </a:r>
                      <a:endParaRPr b="1" sz="1000">
                        <a:solidFill>
                          <a:srgbClr val="E23208"/>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612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Target Circle</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41%</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45%</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49%</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45%</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E23208"/>
                          </a:solidFill>
                          <a:latin typeface="Proxima Nova"/>
                          <a:ea typeface="Proxima Nova"/>
                          <a:cs typeface="Proxima Nova"/>
                          <a:sym typeface="Proxima Nova"/>
                        </a:rPr>
                        <a:t>35%↓</a:t>
                      </a:r>
                      <a:endParaRPr b="1" sz="1000">
                        <a:solidFill>
                          <a:srgbClr val="E23208"/>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612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MyMcDonalds Rewards</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34%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E23208"/>
                          </a:solidFill>
                          <a:latin typeface="Proxima Nova"/>
                          <a:ea typeface="Proxima Nova"/>
                          <a:cs typeface="Proxima Nova"/>
                          <a:sym typeface="Proxima Nova"/>
                        </a:rPr>
                        <a:t>26%↓</a:t>
                      </a:r>
                      <a:endParaRPr b="1" sz="1000">
                        <a:solidFill>
                          <a:srgbClr val="E23208"/>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30%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E23208"/>
                          </a:solidFill>
                          <a:latin typeface="Proxima Nova"/>
                          <a:ea typeface="Proxima Nova"/>
                          <a:cs typeface="Proxima Nova"/>
                          <a:sym typeface="Proxima Nova"/>
                        </a:rPr>
                        <a:t>25%↓</a:t>
                      </a:r>
                      <a:endParaRPr b="1" sz="1000">
                        <a:solidFill>
                          <a:srgbClr val="E23208"/>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EEEEE"/>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35%</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38761D"/>
                          </a:solidFill>
                          <a:latin typeface="Proxima Nova"/>
                          <a:ea typeface="Proxima Nova"/>
                          <a:cs typeface="Proxima Nova"/>
                          <a:sym typeface="Proxima Nova"/>
                        </a:rPr>
                        <a:t>44%↑</a:t>
                      </a:r>
                      <a:endParaRPr b="1" sz="1000">
                        <a:solidFill>
                          <a:srgbClr val="38761D"/>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34%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37%</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97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MyPanera Rewards</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27%</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29%</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31%</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27%</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E23208"/>
                          </a:solidFill>
                          <a:latin typeface="Proxima Nova"/>
                          <a:ea typeface="Proxima Nova"/>
                          <a:cs typeface="Proxima Nova"/>
                          <a:sym typeface="Proxima Nova"/>
                        </a:rPr>
                        <a:t>19%↓</a:t>
                      </a:r>
                      <a:endParaRPr b="1" sz="1000">
                        <a:solidFill>
                          <a:srgbClr val="E23208"/>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612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Kohl's Rewards</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27%</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29%</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38761D"/>
                          </a:solidFill>
                          <a:latin typeface="Proxima Nova"/>
                          <a:ea typeface="Proxima Nova"/>
                          <a:cs typeface="Proxima Nova"/>
                          <a:sym typeface="Proxima Nova"/>
                        </a:rPr>
                        <a:t>35%↑</a:t>
                      </a:r>
                      <a:endParaRPr b="1" sz="1000">
                        <a:solidFill>
                          <a:srgbClr val="38761D"/>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30%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12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Chickfila One</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21%</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17%</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12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Airlines (e.g. Delta, United)</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19%</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22%</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21%</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23%</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17%</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13%</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12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Sephora Beauty Insider</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19%</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22%</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19%</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23%</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21%</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12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Chipotle Rewards</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21%</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22%</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21%</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12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Marriott Bonvoy</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19%</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23%</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17%</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21%</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18%</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13%</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12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Other</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5%</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5%</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4%</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3%</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125">
                <a:tc>
                  <a:txBody>
                    <a:bodyPr/>
                    <a:lstStyle/>
                    <a:p>
                      <a:pPr indent="0" lvl="0" marL="0" rtl="0" algn="l">
                        <a:lnSpc>
                          <a:spcPct val="115000"/>
                        </a:lnSpc>
                        <a:spcBef>
                          <a:spcPts val="0"/>
                        </a:spcBef>
                        <a:spcAft>
                          <a:spcPts val="0"/>
                        </a:spcAft>
                        <a:buNone/>
                      </a:pPr>
                      <a:r>
                        <a:rPr lang="en" sz="1000">
                          <a:latin typeface="Proxima Nova"/>
                          <a:ea typeface="Proxima Nova"/>
                          <a:cs typeface="Proxima Nova"/>
                          <a:sym typeface="Proxima Nova"/>
                        </a:rPr>
                        <a:t>None of the above</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20%</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23%</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19%</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21%</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15%</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16%</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22%</a:t>
                      </a:r>
                      <a:endParaRPr sz="10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E23208"/>
                          </a:solidFill>
                          <a:latin typeface="Proxima Nova"/>
                          <a:ea typeface="Proxima Nova"/>
                          <a:cs typeface="Proxima Nova"/>
                          <a:sym typeface="Proxima Nova"/>
                        </a:rPr>
                        <a:t>28%↓</a:t>
                      </a:r>
                      <a:endParaRPr b="1" sz="1000">
                        <a:solidFill>
                          <a:srgbClr val="E23208"/>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sp>
        <p:nvSpPr>
          <p:cNvPr id="290" name="Google Shape;290;p35"/>
          <p:cNvSpPr txBox="1"/>
          <p:nvPr/>
        </p:nvSpPr>
        <p:spPr>
          <a:xfrm>
            <a:off x="158500" y="19025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666666"/>
                </a:solidFill>
                <a:latin typeface="Proxima Nova"/>
                <a:ea typeface="Proxima Nova"/>
                <a:cs typeface="Proxima Nova"/>
                <a:sym typeface="Proxima Nova"/>
              </a:rPr>
              <a:t>Use of Loyalty Programs</a:t>
            </a:r>
            <a:endParaRPr b="1" sz="2300">
              <a:solidFill>
                <a:srgbClr val="666666"/>
              </a:solidFill>
              <a:latin typeface="Proxima Nova"/>
              <a:ea typeface="Proxima Nova"/>
              <a:cs typeface="Proxima Nova"/>
              <a:sym typeface="Proxima Nova"/>
            </a:endParaRPr>
          </a:p>
        </p:txBody>
      </p:sp>
      <p:sp>
        <p:nvSpPr>
          <p:cNvPr id="291" name="Google Shape;291;p35"/>
          <p:cNvSpPr txBox="1"/>
          <p:nvPr/>
        </p:nvSpPr>
        <p:spPr>
          <a:xfrm>
            <a:off x="108550" y="4645375"/>
            <a:ext cx="7387500" cy="4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Do you currently participate in any of the following loyalty programs?</a:t>
            </a:r>
            <a:endParaRPr sz="6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rgbClr val="222222"/>
                </a:solidFill>
                <a:latin typeface="Proxima Nova"/>
                <a:ea typeface="Proxima Nova"/>
                <a:cs typeface="Proxima Nova"/>
                <a:sym typeface="Proxima Nova"/>
              </a:rPr>
              <a:t>Earlier you stated that you participate in the following loyalty programs.  Please rank these programs from those that are most valuable to you, to those that are least valuable to you.</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36"/>
          <p:cNvSpPr/>
          <p:nvPr/>
        </p:nvSpPr>
        <p:spPr>
          <a:xfrm>
            <a:off x="1051263" y="1389050"/>
            <a:ext cx="3332400" cy="327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36"/>
          <p:cNvPicPr preferRelativeResize="0"/>
          <p:nvPr/>
        </p:nvPicPr>
        <p:blipFill>
          <a:blip r:embed="rId3">
            <a:alphaModFix/>
          </a:blip>
          <a:stretch>
            <a:fillRect/>
          </a:stretch>
        </p:blipFill>
        <p:spPr>
          <a:xfrm>
            <a:off x="1338838" y="1582350"/>
            <a:ext cx="1217925" cy="814125"/>
          </a:xfrm>
          <a:prstGeom prst="rect">
            <a:avLst/>
          </a:prstGeom>
          <a:noFill/>
          <a:ln>
            <a:noFill/>
          </a:ln>
        </p:spPr>
      </p:pic>
      <p:sp>
        <p:nvSpPr>
          <p:cNvPr id="299" name="Google Shape;299;p36"/>
          <p:cNvSpPr txBox="1"/>
          <p:nvPr/>
        </p:nvSpPr>
        <p:spPr>
          <a:xfrm>
            <a:off x="1088213" y="2535150"/>
            <a:ext cx="1818900" cy="15393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Cash back/ discounts </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Accumulate rewards quickly</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Frequent deals/ coupons</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1000"/>
              </a:spcAft>
              <a:buClr>
                <a:schemeClr val="dk1"/>
              </a:buClr>
              <a:buSzPts val="900"/>
              <a:buFont typeface="Proxima Nova"/>
              <a:buChar char="●"/>
            </a:pPr>
            <a:r>
              <a:rPr lang="en" sz="900">
                <a:solidFill>
                  <a:schemeClr val="dk1"/>
                </a:solidFill>
                <a:latin typeface="Proxima Nova"/>
                <a:ea typeface="Proxima Nova"/>
                <a:cs typeface="Proxima Nova"/>
                <a:sym typeface="Proxima Nova"/>
              </a:rPr>
              <a:t>Easy to see rewards &amp; savings</a:t>
            </a:r>
            <a:endParaRPr sz="900">
              <a:solidFill>
                <a:schemeClr val="dk1"/>
              </a:solidFill>
              <a:latin typeface="Proxima Nova"/>
              <a:ea typeface="Proxima Nova"/>
              <a:cs typeface="Proxima Nova"/>
              <a:sym typeface="Proxima Nova"/>
            </a:endParaRPr>
          </a:p>
        </p:txBody>
      </p:sp>
      <p:pic>
        <p:nvPicPr>
          <p:cNvPr id="300" name="Google Shape;300;p36"/>
          <p:cNvPicPr preferRelativeResize="0"/>
          <p:nvPr/>
        </p:nvPicPr>
        <p:blipFill>
          <a:blip r:embed="rId4">
            <a:alphaModFix/>
          </a:blip>
          <a:stretch>
            <a:fillRect/>
          </a:stretch>
        </p:blipFill>
        <p:spPr>
          <a:xfrm>
            <a:off x="2922711" y="1619725"/>
            <a:ext cx="1266599" cy="2742052"/>
          </a:xfrm>
          <a:prstGeom prst="rect">
            <a:avLst/>
          </a:prstGeom>
          <a:noFill/>
          <a:ln>
            <a:noFill/>
          </a:ln>
        </p:spPr>
      </p:pic>
      <p:sp>
        <p:nvSpPr>
          <p:cNvPr id="301" name="Google Shape;301;p36"/>
          <p:cNvSpPr/>
          <p:nvPr/>
        </p:nvSpPr>
        <p:spPr>
          <a:xfrm>
            <a:off x="4741663" y="1389050"/>
            <a:ext cx="3332400" cy="32742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36"/>
          <p:cNvPicPr preferRelativeResize="0"/>
          <p:nvPr/>
        </p:nvPicPr>
        <p:blipFill>
          <a:blip r:embed="rId5">
            <a:alphaModFix/>
          </a:blip>
          <a:stretch>
            <a:fillRect/>
          </a:stretch>
        </p:blipFill>
        <p:spPr>
          <a:xfrm>
            <a:off x="4898361" y="1518841"/>
            <a:ext cx="1217927" cy="941129"/>
          </a:xfrm>
          <a:prstGeom prst="rect">
            <a:avLst/>
          </a:prstGeom>
          <a:noFill/>
          <a:ln>
            <a:noFill/>
          </a:ln>
        </p:spPr>
      </p:pic>
      <p:sp>
        <p:nvSpPr>
          <p:cNvPr id="303" name="Google Shape;303;p36"/>
          <p:cNvSpPr txBox="1"/>
          <p:nvPr/>
        </p:nvSpPr>
        <p:spPr>
          <a:xfrm>
            <a:off x="4815999" y="2459975"/>
            <a:ext cx="1721700" cy="16776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Free food/frequent discounts</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Rewarded frequently/for every dollar</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Daily coupons</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1000"/>
              </a:spcAft>
              <a:buClr>
                <a:schemeClr val="dk1"/>
              </a:buClr>
              <a:buSzPts val="900"/>
              <a:buFont typeface="Proxima Nova"/>
              <a:buChar char="●"/>
            </a:pPr>
            <a:r>
              <a:rPr lang="en" sz="900">
                <a:solidFill>
                  <a:schemeClr val="dk1"/>
                </a:solidFill>
                <a:latin typeface="Proxima Nova"/>
                <a:ea typeface="Proxima Nova"/>
                <a:cs typeface="Proxima Nova"/>
                <a:sym typeface="Proxima Nova"/>
              </a:rPr>
              <a:t>Free drink on birthday</a:t>
            </a:r>
            <a:endParaRPr sz="900">
              <a:solidFill>
                <a:schemeClr val="dk1"/>
              </a:solidFill>
              <a:latin typeface="Proxima Nova"/>
              <a:ea typeface="Proxima Nova"/>
              <a:cs typeface="Proxima Nova"/>
              <a:sym typeface="Proxima Nova"/>
            </a:endParaRPr>
          </a:p>
        </p:txBody>
      </p:sp>
      <p:sp>
        <p:nvSpPr>
          <p:cNvPr id="304" name="Google Shape;304;p36"/>
          <p:cNvSpPr txBox="1"/>
          <p:nvPr/>
        </p:nvSpPr>
        <p:spPr>
          <a:xfrm>
            <a:off x="306550" y="2527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Earning monetary rewards quickly drives Cx satisfaction with Target &amp; Starbucks loyalty programs</a:t>
            </a:r>
            <a:endParaRPr b="1" sz="2200">
              <a:solidFill>
                <a:srgbClr val="666666"/>
              </a:solidFill>
              <a:latin typeface="Proxima Nova"/>
              <a:ea typeface="Proxima Nova"/>
              <a:cs typeface="Proxima Nova"/>
              <a:sym typeface="Proxima Nova"/>
            </a:endParaRPr>
          </a:p>
        </p:txBody>
      </p:sp>
      <p:pic>
        <p:nvPicPr>
          <p:cNvPr id="305" name="Google Shape;305;p36"/>
          <p:cNvPicPr preferRelativeResize="0"/>
          <p:nvPr/>
        </p:nvPicPr>
        <p:blipFill>
          <a:blip r:embed="rId6">
            <a:alphaModFix/>
          </a:blip>
          <a:stretch>
            <a:fillRect/>
          </a:stretch>
        </p:blipFill>
        <p:spPr>
          <a:xfrm>
            <a:off x="6630975" y="1859890"/>
            <a:ext cx="1315275" cy="2261709"/>
          </a:xfrm>
          <a:prstGeom prst="rect">
            <a:avLst/>
          </a:prstGeom>
          <a:noFill/>
          <a:ln>
            <a:noFill/>
          </a:ln>
        </p:spPr>
      </p:pic>
      <p:sp>
        <p:nvSpPr>
          <p:cNvPr id="306" name="Google Shape;306;p36"/>
          <p:cNvSpPr txBox="1"/>
          <p:nvPr/>
        </p:nvSpPr>
        <p:spPr>
          <a:xfrm>
            <a:off x="260950" y="47215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Thinking about the loyalty programs you ranked highly, what benefits, features or experiences make them stand out?</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a:t>
            </a:r>
            <a:endParaRPr sz="6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37"/>
          <p:cNvSpPr/>
          <p:nvPr/>
        </p:nvSpPr>
        <p:spPr>
          <a:xfrm>
            <a:off x="1051263" y="1389050"/>
            <a:ext cx="3332400" cy="327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txBox="1"/>
          <p:nvPr/>
        </p:nvSpPr>
        <p:spPr>
          <a:xfrm>
            <a:off x="1088213" y="2535150"/>
            <a:ext cx="1818900" cy="9954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Accumulate rewards quickly</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Discounts</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1000"/>
              </a:spcAft>
              <a:buClr>
                <a:schemeClr val="dk1"/>
              </a:buClr>
              <a:buSzPts val="900"/>
              <a:buFont typeface="Proxima Nova"/>
              <a:buChar char="●"/>
            </a:pPr>
            <a:r>
              <a:rPr lang="en" sz="900">
                <a:solidFill>
                  <a:schemeClr val="dk1"/>
                </a:solidFill>
                <a:latin typeface="Proxima Nova"/>
                <a:ea typeface="Proxima Nova"/>
                <a:cs typeface="Proxima Nova"/>
                <a:sym typeface="Proxima Nova"/>
              </a:rPr>
              <a:t>Free fries</a:t>
            </a:r>
            <a:endParaRPr sz="900">
              <a:solidFill>
                <a:schemeClr val="dk1"/>
              </a:solidFill>
              <a:latin typeface="Proxima Nova"/>
              <a:ea typeface="Proxima Nova"/>
              <a:cs typeface="Proxima Nova"/>
              <a:sym typeface="Proxima Nova"/>
            </a:endParaRPr>
          </a:p>
        </p:txBody>
      </p:sp>
      <p:sp>
        <p:nvSpPr>
          <p:cNvPr id="314" name="Google Shape;314;p37"/>
          <p:cNvSpPr/>
          <p:nvPr/>
        </p:nvSpPr>
        <p:spPr>
          <a:xfrm>
            <a:off x="4741663" y="1389050"/>
            <a:ext cx="3332400" cy="32742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txBox="1"/>
          <p:nvPr/>
        </p:nvSpPr>
        <p:spPr>
          <a:xfrm>
            <a:off x="4815999" y="2459975"/>
            <a:ext cx="1668300" cy="995400"/>
          </a:xfrm>
          <a:prstGeom prst="rect">
            <a:avLst/>
          </a:prstGeom>
          <a:no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Earn rewards on every order</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Free food</a:t>
            </a:r>
            <a:endParaRPr sz="900">
              <a:solidFill>
                <a:schemeClr val="dk1"/>
              </a:solidFill>
              <a:latin typeface="Proxima Nova"/>
              <a:ea typeface="Proxima Nova"/>
              <a:cs typeface="Proxima Nova"/>
              <a:sym typeface="Proxima Nova"/>
            </a:endParaRPr>
          </a:p>
          <a:p>
            <a:pPr indent="-285750" lvl="0" marL="457200" rtl="0" algn="l">
              <a:spcBef>
                <a:spcPts val="1000"/>
              </a:spcBef>
              <a:spcAft>
                <a:spcPts val="1000"/>
              </a:spcAft>
              <a:buClr>
                <a:schemeClr val="dk1"/>
              </a:buClr>
              <a:buSzPts val="900"/>
              <a:buFont typeface="Proxima Nova"/>
              <a:buChar char="●"/>
            </a:pPr>
            <a:r>
              <a:rPr lang="en" sz="900">
                <a:solidFill>
                  <a:schemeClr val="dk1"/>
                </a:solidFill>
                <a:latin typeface="Proxima Nova"/>
                <a:ea typeface="Proxima Nova"/>
                <a:cs typeface="Proxima Nova"/>
                <a:sym typeface="Proxima Nova"/>
              </a:rPr>
              <a:t>Easy to cash in</a:t>
            </a:r>
            <a:endParaRPr sz="900">
              <a:solidFill>
                <a:schemeClr val="dk1"/>
              </a:solidFill>
              <a:latin typeface="Proxima Nova"/>
              <a:ea typeface="Proxima Nova"/>
              <a:cs typeface="Proxima Nova"/>
              <a:sym typeface="Proxima Nova"/>
            </a:endParaRPr>
          </a:p>
        </p:txBody>
      </p:sp>
      <p:sp>
        <p:nvSpPr>
          <p:cNvPr id="316" name="Google Shape;316;p37"/>
          <p:cNvSpPr txBox="1"/>
          <p:nvPr/>
        </p:nvSpPr>
        <p:spPr>
          <a:xfrm>
            <a:off x="306550" y="2527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Top restaurant apps are successful because you “earn” with every order and get full free meals in return</a:t>
            </a:r>
            <a:endParaRPr b="1" sz="2200">
              <a:solidFill>
                <a:srgbClr val="666666"/>
              </a:solidFill>
              <a:latin typeface="Proxima Nova"/>
              <a:ea typeface="Proxima Nova"/>
              <a:cs typeface="Proxima Nova"/>
              <a:sym typeface="Proxima Nova"/>
            </a:endParaRPr>
          </a:p>
        </p:txBody>
      </p:sp>
      <p:pic>
        <p:nvPicPr>
          <p:cNvPr id="317" name="Google Shape;317;p37"/>
          <p:cNvPicPr preferRelativeResize="0"/>
          <p:nvPr/>
        </p:nvPicPr>
        <p:blipFill>
          <a:blip r:embed="rId3">
            <a:alphaModFix/>
          </a:blip>
          <a:stretch>
            <a:fillRect/>
          </a:stretch>
        </p:blipFill>
        <p:spPr>
          <a:xfrm>
            <a:off x="4896975" y="1775581"/>
            <a:ext cx="1365000" cy="427650"/>
          </a:xfrm>
          <a:prstGeom prst="rect">
            <a:avLst/>
          </a:prstGeom>
          <a:noFill/>
          <a:ln>
            <a:noFill/>
          </a:ln>
        </p:spPr>
      </p:pic>
      <p:pic>
        <p:nvPicPr>
          <p:cNvPr id="318" name="Google Shape;318;p37"/>
          <p:cNvPicPr preferRelativeResize="0"/>
          <p:nvPr/>
        </p:nvPicPr>
        <p:blipFill>
          <a:blip r:embed="rId4">
            <a:alphaModFix/>
          </a:blip>
          <a:stretch>
            <a:fillRect/>
          </a:stretch>
        </p:blipFill>
        <p:spPr>
          <a:xfrm>
            <a:off x="6567229" y="1587125"/>
            <a:ext cx="1296025" cy="2807250"/>
          </a:xfrm>
          <a:prstGeom prst="rect">
            <a:avLst/>
          </a:prstGeom>
          <a:noFill/>
          <a:ln>
            <a:noFill/>
          </a:ln>
        </p:spPr>
      </p:pic>
      <p:pic>
        <p:nvPicPr>
          <p:cNvPr id="319" name="Google Shape;319;p37"/>
          <p:cNvPicPr preferRelativeResize="0"/>
          <p:nvPr/>
        </p:nvPicPr>
        <p:blipFill>
          <a:blip r:embed="rId5">
            <a:alphaModFix/>
          </a:blip>
          <a:stretch>
            <a:fillRect/>
          </a:stretch>
        </p:blipFill>
        <p:spPr>
          <a:xfrm>
            <a:off x="1297362" y="1587125"/>
            <a:ext cx="1400625" cy="932075"/>
          </a:xfrm>
          <a:prstGeom prst="rect">
            <a:avLst/>
          </a:prstGeom>
          <a:noFill/>
          <a:ln>
            <a:noFill/>
          </a:ln>
        </p:spPr>
      </p:pic>
      <p:pic>
        <p:nvPicPr>
          <p:cNvPr id="320" name="Google Shape;320;p37"/>
          <p:cNvPicPr preferRelativeResize="0"/>
          <p:nvPr/>
        </p:nvPicPr>
        <p:blipFill>
          <a:blip r:embed="rId6">
            <a:alphaModFix/>
          </a:blip>
          <a:stretch>
            <a:fillRect/>
          </a:stretch>
        </p:blipFill>
        <p:spPr>
          <a:xfrm>
            <a:off x="2869749" y="1694600"/>
            <a:ext cx="1259126" cy="2725873"/>
          </a:xfrm>
          <a:prstGeom prst="rect">
            <a:avLst/>
          </a:prstGeom>
          <a:noFill/>
          <a:ln>
            <a:noFill/>
          </a:ln>
        </p:spPr>
      </p:pic>
      <p:sp>
        <p:nvSpPr>
          <p:cNvPr id="321" name="Google Shape;321;p37"/>
          <p:cNvSpPr txBox="1"/>
          <p:nvPr/>
        </p:nvSpPr>
        <p:spPr>
          <a:xfrm>
            <a:off x="108550" y="47977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Thinking about the loyalty programs you ranked highly, what benefits, features or experiences make them stand out?</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a:t>
            </a:r>
            <a:endParaRPr sz="6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0"/>
          <p:cNvSpPr txBox="1"/>
          <p:nvPr/>
        </p:nvSpPr>
        <p:spPr>
          <a:xfrm>
            <a:off x="1090175" y="2608475"/>
            <a:ext cx="17874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Proxima Nova"/>
                <a:ea typeface="Proxima Nova"/>
                <a:cs typeface="Proxima Nova"/>
                <a:sym typeface="Proxima Nova"/>
              </a:rPr>
              <a:t>How do DashPass user segments differ in </a:t>
            </a:r>
            <a:r>
              <a:rPr lang="en" sz="1200">
                <a:solidFill>
                  <a:srgbClr val="666666"/>
                </a:solidFill>
                <a:latin typeface="Proxima Nova"/>
                <a:ea typeface="Proxima Nova"/>
                <a:cs typeface="Proxima Nova"/>
                <a:sym typeface="Proxima Nova"/>
              </a:rPr>
              <a:t>their</a:t>
            </a:r>
            <a:r>
              <a:rPr lang="en" sz="1200">
                <a:solidFill>
                  <a:srgbClr val="666666"/>
                </a:solidFill>
                <a:latin typeface="Proxima Nova"/>
                <a:ea typeface="Proxima Nova"/>
                <a:cs typeface="Proxima Nova"/>
                <a:sym typeface="Proxima Nova"/>
              </a:rPr>
              <a:t> perceptions of DashPass value, if at all?</a:t>
            </a:r>
            <a:endParaRPr sz="1200">
              <a:solidFill>
                <a:srgbClr val="666666"/>
              </a:solidFill>
              <a:latin typeface="Proxima Nova"/>
              <a:ea typeface="Proxima Nova"/>
              <a:cs typeface="Proxima Nova"/>
              <a:sym typeface="Proxima Nova"/>
            </a:endParaRPr>
          </a:p>
        </p:txBody>
      </p:sp>
      <p:sp>
        <p:nvSpPr>
          <p:cNvPr id="75" name="Google Shape;75;p2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 name="Google Shape;76;p20"/>
          <p:cNvSpPr txBox="1"/>
          <p:nvPr/>
        </p:nvSpPr>
        <p:spPr>
          <a:xfrm>
            <a:off x="658700" y="238200"/>
            <a:ext cx="7287600" cy="5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666666"/>
                </a:solidFill>
                <a:latin typeface="Proxima Nova"/>
                <a:ea typeface="Proxima Nova"/>
                <a:cs typeface="Proxima Nova"/>
                <a:sym typeface="Proxima Nova"/>
              </a:rPr>
              <a:t>Research Goals</a:t>
            </a:r>
            <a:endParaRPr b="1" sz="2500">
              <a:solidFill>
                <a:srgbClr val="666666"/>
              </a:solidFill>
              <a:latin typeface="Proxima Nova"/>
              <a:ea typeface="Proxima Nova"/>
              <a:cs typeface="Proxima Nova"/>
              <a:sym typeface="Proxima Nova"/>
            </a:endParaRPr>
          </a:p>
        </p:txBody>
      </p:sp>
      <p:sp>
        <p:nvSpPr>
          <p:cNvPr id="77" name="Google Shape;77;p20"/>
          <p:cNvSpPr txBox="1"/>
          <p:nvPr/>
        </p:nvSpPr>
        <p:spPr>
          <a:xfrm>
            <a:off x="708250" y="2538125"/>
            <a:ext cx="54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686E"/>
                </a:solidFill>
                <a:latin typeface="Proxima Nova"/>
                <a:ea typeface="Proxima Nova"/>
                <a:cs typeface="Proxima Nova"/>
                <a:sym typeface="Proxima Nova"/>
              </a:rPr>
              <a:t>1.</a:t>
            </a:r>
            <a:endParaRPr b="1" sz="2400">
              <a:solidFill>
                <a:srgbClr val="00686E"/>
              </a:solidFill>
              <a:latin typeface="Proxima Nova"/>
              <a:ea typeface="Proxima Nova"/>
              <a:cs typeface="Proxima Nova"/>
              <a:sym typeface="Proxima Nova"/>
            </a:endParaRPr>
          </a:p>
        </p:txBody>
      </p:sp>
      <p:sp>
        <p:nvSpPr>
          <p:cNvPr id="78" name="Google Shape;78;p20"/>
          <p:cNvSpPr txBox="1"/>
          <p:nvPr/>
        </p:nvSpPr>
        <p:spPr>
          <a:xfrm>
            <a:off x="3596400" y="2608475"/>
            <a:ext cx="19431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Proxima Nova"/>
                <a:ea typeface="Proxima Nova"/>
                <a:cs typeface="Proxima Nova"/>
                <a:sym typeface="Proxima Nova"/>
              </a:rPr>
              <a:t>What loyalty programs do DashPass Cx use today and how do they feel about them?</a:t>
            </a:r>
            <a:endParaRPr sz="1200">
              <a:solidFill>
                <a:srgbClr val="666666"/>
              </a:solidFill>
              <a:latin typeface="Proxima Nova"/>
              <a:ea typeface="Proxima Nova"/>
              <a:cs typeface="Proxima Nova"/>
              <a:sym typeface="Proxima Nova"/>
            </a:endParaRPr>
          </a:p>
        </p:txBody>
      </p:sp>
      <p:sp>
        <p:nvSpPr>
          <p:cNvPr id="79" name="Google Shape;79;p20"/>
          <p:cNvSpPr txBox="1"/>
          <p:nvPr/>
        </p:nvSpPr>
        <p:spPr>
          <a:xfrm>
            <a:off x="3176050" y="2538125"/>
            <a:ext cx="58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686E"/>
                </a:solidFill>
                <a:latin typeface="Proxima Nova"/>
                <a:ea typeface="Proxima Nova"/>
                <a:cs typeface="Proxima Nova"/>
                <a:sym typeface="Proxima Nova"/>
              </a:rPr>
              <a:t>2.</a:t>
            </a:r>
            <a:endParaRPr b="1" sz="2400">
              <a:solidFill>
                <a:srgbClr val="00686E"/>
              </a:solidFill>
              <a:latin typeface="Proxima Nova"/>
              <a:ea typeface="Proxima Nova"/>
              <a:cs typeface="Proxima Nova"/>
              <a:sym typeface="Proxima Nova"/>
            </a:endParaRPr>
          </a:p>
        </p:txBody>
      </p:sp>
      <p:sp>
        <p:nvSpPr>
          <p:cNvPr id="80" name="Google Shape;80;p20"/>
          <p:cNvSpPr txBox="1"/>
          <p:nvPr/>
        </p:nvSpPr>
        <p:spPr>
          <a:xfrm>
            <a:off x="669100" y="1163100"/>
            <a:ext cx="73518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rgbClr val="505050"/>
                </a:solidFill>
                <a:latin typeface="Proxima Nova"/>
                <a:ea typeface="Proxima Nova"/>
                <a:cs typeface="Proxima Nova"/>
                <a:sym typeface="Proxima Nova"/>
              </a:rPr>
              <a:t>Understand how different DashPass Cx segments </a:t>
            </a:r>
            <a:r>
              <a:rPr b="1" lang="en" sz="2000">
                <a:solidFill>
                  <a:srgbClr val="00686E"/>
                </a:solidFill>
                <a:latin typeface="Proxima Nova"/>
                <a:ea typeface="Proxima Nova"/>
                <a:cs typeface="Proxima Nova"/>
                <a:sym typeface="Proxima Nova"/>
              </a:rPr>
              <a:t>perceive</a:t>
            </a:r>
            <a:r>
              <a:rPr b="1" lang="en" sz="2000">
                <a:solidFill>
                  <a:srgbClr val="00686E"/>
                </a:solidFill>
                <a:latin typeface="Proxima Nova"/>
                <a:ea typeface="Proxima Nova"/>
                <a:cs typeface="Proxima Nova"/>
                <a:sym typeface="Proxima Nova"/>
              </a:rPr>
              <a:t> the value of DashPass</a:t>
            </a:r>
            <a:r>
              <a:rPr b="1" lang="en" sz="2000">
                <a:solidFill>
                  <a:srgbClr val="505050"/>
                </a:solidFill>
                <a:latin typeface="Proxima Nova"/>
                <a:ea typeface="Proxima Nova"/>
                <a:cs typeface="Proxima Nova"/>
                <a:sym typeface="Proxima Nova"/>
              </a:rPr>
              <a:t> and the </a:t>
            </a:r>
            <a:r>
              <a:rPr b="1" lang="en" sz="2000">
                <a:solidFill>
                  <a:srgbClr val="00686E"/>
                </a:solidFill>
                <a:latin typeface="Proxima Nova"/>
                <a:ea typeface="Proxima Nova"/>
                <a:cs typeface="Proxima Nova"/>
                <a:sym typeface="Proxima Nova"/>
              </a:rPr>
              <a:t>potential value of a DashPass loyalty program</a:t>
            </a:r>
            <a:r>
              <a:rPr b="1" lang="en" sz="2000">
                <a:solidFill>
                  <a:srgbClr val="505050"/>
                </a:solidFill>
                <a:latin typeface="Proxima Nova"/>
                <a:ea typeface="Proxima Nova"/>
                <a:cs typeface="Proxima Nova"/>
                <a:sym typeface="Proxima Nova"/>
              </a:rPr>
              <a:t>.</a:t>
            </a:r>
            <a:endParaRPr b="1" sz="2000">
              <a:solidFill>
                <a:srgbClr val="505050"/>
              </a:solidFill>
            </a:endParaRPr>
          </a:p>
        </p:txBody>
      </p:sp>
      <p:sp>
        <p:nvSpPr>
          <p:cNvPr id="81" name="Google Shape;81;p20"/>
          <p:cNvSpPr txBox="1"/>
          <p:nvPr/>
        </p:nvSpPr>
        <p:spPr>
          <a:xfrm>
            <a:off x="6263400" y="2608475"/>
            <a:ext cx="16413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Proxima Nova"/>
                <a:ea typeface="Proxima Nova"/>
                <a:cs typeface="Proxima Nova"/>
                <a:sym typeface="Proxima Nova"/>
              </a:rPr>
              <a:t>Are DashPass Cx interested in a loyalty program?  What benefits would the program need to </a:t>
            </a:r>
            <a:r>
              <a:rPr lang="en" sz="1200">
                <a:solidFill>
                  <a:srgbClr val="666666"/>
                </a:solidFill>
                <a:latin typeface="Proxima Nova"/>
                <a:ea typeface="Proxima Nova"/>
                <a:cs typeface="Proxima Nova"/>
                <a:sym typeface="Proxima Nova"/>
              </a:rPr>
              <a:t>increase ordering</a:t>
            </a:r>
            <a:r>
              <a:rPr lang="en" sz="1200">
                <a:solidFill>
                  <a:srgbClr val="666666"/>
                </a:solidFill>
                <a:latin typeface="Proxima Nova"/>
                <a:ea typeface="Proxima Nova"/>
                <a:cs typeface="Proxima Nova"/>
                <a:sym typeface="Proxima Nova"/>
              </a:rPr>
              <a:t> and retention</a:t>
            </a:r>
            <a:r>
              <a:rPr lang="en" sz="1200">
                <a:solidFill>
                  <a:srgbClr val="666666"/>
                </a:solidFill>
                <a:latin typeface="Proxima Nova"/>
                <a:ea typeface="Proxima Nova"/>
                <a:cs typeface="Proxima Nova"/>
                <a:sym typeface="Proxima Nova"/>
              </a:rPr>
              <a:t>?</a:t>
            </a:r>
            <a:endParaRPr sz="1200">
              <a:solidFill>
                <a:srgbClr val="666666"/>
              </a:solidFill>
              <a:latin typeface="Proxima Nova"/>
              <a:ea typeface="Proxima Nova"/>
              <a:cs typeface="Proxima Nova"/>
              <a:sym typeface="Proxima Nova"/>
            </a:endParaRPr>
          </a:p>
        </p:txBody>
      </p:sp>
      <p:sp>
        <p:nvSpPr>
          <p:cNvPr id="82" name="Google Shape;82;p20"/>
          <p:cNvSpPr txBox="1"/>
          <p:nvPr/>
        </p:nvSpPr>
        <p:spPr>
          <a:xfrm>
            <a:off x="5768025" y="2538125"/>
            <a:ext cx="58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686E"/>
                </a:solidFill>
                <a:latin typeface="Proxima Nova"/>
                <a:ea typeface="Proxima Nova"/>
                <a:cs typeface="Proxima Nova"/>
                <a:sym typeface="Proxima Nova"/>
              </a:rPr>
              <a:t>3.</a:t>
            </a:r>
            <a:endParaRPr b="1" sz="2400">
              <a:solidFill>
                <a:srgbClr val="00686E"/>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aphicFrame>
        <p:nvGraphicFramePr>
          <p:cNvPr id="326" name="Google Shape;326;p38"/>
          <p:cNvGraphicFramePr/>
          <p:nvPr/>
        </p:nvGraphicFramePr>
        <p:xfrm>
          <a:off x="4477775" y="1695100"/>
          <a:ext cx="3000000" cy="3000000"/>
        </p:xfrm>
        <a:graphic>
          <a:graphicData uri="http://schemas.openxmlformats.org/drawingml/2006/table">
            <a:tbl>
              <a:tblPr>
                <a:noFill/>
                <a:tableStyleId>{E72AA7C3-6CA5-4861-8869-184F1BCCE2E4}</a:tableStyleId>
              </a:tblPr>
              <a:tblGrid>
                <a:gridCol w="586050"/>
                <a:gridCol w="3463775"/>
              </a:tblGrid>
              <a:tr h="415375">
                <a:tc>
                  <a:txBody>
                    <a:bodyPr/>
                    <a:lstStyle/>
                    <a:p>
                      <a:pPr indent="0" lvl="0" marL="0" rtl="0" algn="l">
                        <a:spcBef>
                          <a:spcPts val="0"/>
                        </a:spcBef>
                        <a:spcAft>
                          <a:spcPts val="1000"/>
                        </a:spcAft>
                        <a:buNone/>
                      </a:pPr>
                      <a:r>
                        <a:t/>
                      </a:r>
                      <a:endParaRPr sz="1200">
                        <a:solidFill>
                          <a:schemeClr val="dk1"/>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000"/>
                        </a:spcAft>
                        <a:buNone/>
                      </a:pPr>
                      <a:r>
                        <a:rPr lang="en" sz="1000">
                          <a:solidFill>
                            <a:schemeClr val="dk1"/>
                          </a:solidFill>
                          <a:latin typeface="Proxima Nova"/>
                          <a:ea typeface="Proxima Nova"/>
                          <a:cs typeface="Proxima Nova"/>
                          <a:sym typeface="Proxima Nova"/>
                        </a:rPr>
                        <a:t>Don’t use it enough</a:t>
                      </a:r>
                      <a:endParaRPr b="1" sz="1000">
                        <a:solidFill>
                          <a:schemeClr val="dk1"/>
                        </a:solidFill>
                        <a:latin typeface="Proxima Nova"/>
                        <a:ea typeface="Proxima Nova"/>
                        <a:cs typeface="Proxima Nova"/>
                        <a:sym typeface="Proxima Nova"/>
                      </a:endParaRPr>
                    </a:p>
                  </a:txBody>
                  <a:tcPr marT="91425" marB="91425" marR="91425" marL="91425" anchor="ctr"/>
                </a:tc>
              </a:tr>
              <a:tr h="415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1000"/>
                        </a:spcAft>
                        <a:buNone/>
                      </a:pPr>
                      <a:r>
                        <a:rPr b="1" lang="en" sz="1000">
                          <a:solidFill>
                            <a:schemeClr val="dk1"/>
                          </a:solidFill>
                          <a:latin typeface="Proxima Nova"/>
                          <a:ea typeface="Proxima Nova"/>
                          <a:cs typeface="Proxima Nova"/>
                          <a:sym typeface="Proxima Nova"/>
                        </a:rPr>
                        <a:t>Changing guidelines</a:t>
                      </a:r>
                      <a:r>
                        <a:rPr lang="en" sz="1000">
                          <a:solidFill>
                            <a:schemeClr val="dk1"/>
                          </a:solidFill>
                          <a:latin typeface="Proxima Nova"/>
                          <a:ea typeface="Proxima Nova"/>
                          <a:cs typeface="Proxima Nova"/>
                          <a:sym typeface="Proxima Nova"/>
                        </a:rPr>
                        <a:t>/restrictions/fine print</a:t>
                      </a:r>
                      <a:endParaRPr sz="1000"/>
                    </a:p>
                  </a:txBody>
                  <a:tcPr marT="91425" marB="91425" marR="91425" marL="91425" anchor="ctr"/>
                </a:tc>
              </a:tr>
              <a:tr h="415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1000"/>
                        </a:spcAft>
                        <a:buNone/>
                      </a:pPr>
                      <a:r>
                        <a:rPr b="1" lang="en" sz="1000">
                          <a:solidFill>
                            <a:schemeClr val="dk1"/>
                          </a:solidFill>
                          <a:latin typeface="Proxima Nova"/>
                          <a:ea typeface="Proxima Nova"/>
                          <a:cs typeface="Proxima Nova"/>
                          <a:sym typeface="Proxima Nova"/>
                        </a:rPr>
                        <a:t>Difficult to cash in</a:t>
                      </a:r>
                      <a:r>
                        <a:rPr lang="en" sz="1000">
                          <a:solidFill>
                            <a:schemeClr val="dk1"/>
                          </a:solidFill>
                          <a:latin typeface="Proxima Nova"/>
                          <a:ea typeface="Proxima Nova"/>
                          <a:cs typeface="Proxima Nova"/>
                          <a:sym typeface="Proxima Nova"/>
                        </a:rPr>
                        <a:t> on rewards</a:t>
                      </a:r>
                      <a:endParaRPr sz="1000">
                        <a:solidFill>
                          <a:schemeClr val="dk1"/>
                        </a:solidFill>
                        <a:latin typeface="Proxima Nova"/>
                        <a:ea typeface="Proxima Nova"/>
                        <a:cs typeface="Proxima Nova"/>
                        <a:sym typeface="Proxima Nova"/>
                      </a:endParaRPr>
                    </a:p>
                  </a:txBody>
                  <a:tcPr marT="91425" marB="91425" marR="91425" marL="91425" anchor="ctr"/>
                </a:tc>
              </a:tr>
              <a:tr h="415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1000"/>
                        </a:spcAft>
                        <a:buNone/>
                      </a:pPr>
                      <a:r>
                        <a:rPr b="1" lang="en" sz="1000">
                          <a:solidFill>
                            <a:schemeClr val="dk1"/>
                          </a:solidFill>
                          <a:latin typeface="Proxima Nova"/>
                          <a:ea typeface="Proxima Nova"/>
                          <a:cs typeface="Proxima Nova"/>
                          <a:sym typeface="Proxima Nova"/>
                        </a:rPr>
                        <a:t>Requirements</a:t>
                      </a:r>
                      <a:r>
                        <a:rPr lang="en" sz="1000">
                          <a:solidFill>
                            <a:schemeClr val="dk1"/>
                          </a:solidFill>
                          <a:latin typeface="Proxima Nova"/>
                          <a:ea typeface="Proxima Nova"/>
                          <a:cs typeface="Proxima Nova"/>
                          <a:sym typeface="Proxima Nova"/>
                        </a:rPr>
                        <a:t> to cash in/get to next tier</a:t>
                      </a:r>
                      <a:r>
                        <a:rPr b="1" lang="en" sz="1000">
                          <a:solidFill>
                            <a:schemeClr val="dk1"/>
                          </a:solidFill>
                          <a:latin typeface="Proxima Nova"/>
                          <a:ea typeface="Proxima Nova"/>
                          <a:cs typeface="Proxima Nova"/>
                          <a:sym typeface="Proxima Nova"/>
                        </a:rPr>
                        <a:t> are confusing</a:t>
                      </a:r>
                      <a:endParaRPr b="1" sz="1000"/>
                    </a:p>
                  </a:txBody>
                  <a:tcPr marT="91425" marB="91425" marR="91425" marL="91425" anchor="ctr"/>
                </a:tc>
              </a:tr>
              <a:tr h="415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1000"/>
                        </a:spcAft>
                        <a:buNone/>
                      </a:pPr>
                      <a:r>
                        <a:rPr lang="en" sz="1000">
                          <a:solidFill>
                            <a:schemeClr val="dk1"/>
                          </a:solidFill>
                          <a:latin typeface="Proxima Nova"/>
                          <a:ea typeface="Proxima Nova"/>
                          <a:cs typeface="Proxima Nova"/>
                          <a:sym typeface="Proxima Nova"/>
                        </a:rPr>
                        <a:t>Some </a:t>
                      </a:r>
                      <a:r>
                        <a:rPr b="1" lang="en" sz="1000">
                          <a:solidFill>
                            <a:schemeClr val="dk1"/>
                          </a:solidFill>
                          <a:latin typeface="Proxima Nova"/>
                          <a:ea typeface="Proxima Nova"/>
                          <a:cs typeface="Proxima Nova"/>
                          <a:sym typeface="Proxima Nova"/>
                        </a:rPr>
                        <a:t>locations do not participate</a:t>
                      </a:r>
                      <a:endParaRPr b="1" sz="1000">
                        <a:solidFill>
                          <a:schemeClr val="dk1"/>
                        </a:solidFill>
                        <a:latin typeface="Proxima Nova"/>
                        <a:ea typeface="Proxima Nova"/>
                        <a:cs typeface="Proxima Nova"/>
                        <a:sym typeface="Proxima Nova"/>
                      </a:endParaRPr>
                    </a:p>
                  </a:txBody>
                  <a:tcPr marT="91425" marB="91425" marR="91425" marL="91425" anchor="ctr"/>
                </a:tc>
              </a:tr>
              <a:tr h="415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1000"/>
                        </a:spcAft>
                        <a:buNone/>
                      </a:pPr>
                      <a:r>
                        <a:rPr b="1" lang="en" sz="1000">
                          <a:solidFill>
                            <a:schemeClr val="dk1"/>
                          </a:solidFill>
                          <a:latin typeface="Proxima Nova"/>
                          <a:ea typeface="Proxima Nova"/>
                          <a:cs typeface="Proxima Nova"/>
                          <a:sym typeface="Proxima Nova"/>
                        </a:rPr>
                        <a:t>Frequent app glitches</a:t>
                      </a:r>
                      <a:r>
                        <a:rPr lang="en" sz="1000">
                          <a:solidFill>
                            <a:schemeClr val="dk1"/>
                          </a:solidFill>
                          <a:latin typeface="Proxima Nova"/>
                          <a:ea typeface="Proxima Nova"/>
                          <a:cs typeface="Proxima Nova"/>
                          <a:sym typeface="Proxima Nova"/>
                        </a:rPr>
                        <a:t>/errors/updates</a:t>
                      </a:r>
                      <a:endParaRPr sz="1000">
                        <a:solidFill>
                          <a:schemeClr val="dk1"/>
                        </a:solidFill>
                        <a:latin typeface="Proxima Nova"/>
                        <a:ea typeface="Proxima Nova"/>
                        <a:cs typeface="Proxima Nova"/>
                        <a:sym typeface="Proxima Nova"/>
                      </a:endParaRPr>
                    </a:p>
                  </a:txBody>
                  <a:tcPr marT="91425" marB="91425" marR="91425" marL="91425" anchor="ctr"/>
                </a:tc>
              </a:tr>
            </a:tbl>
          </a:graphicData>
        </a:graphic>
      </p:graphicFrame>
      <p:sp>
        <p:nvSpPr>
          <p:cNvPr id="327" name="Google Shape;327;p3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38"/>
          <p:cNvSpPr txBox="1"/>
          <p:nvPr/>
        </p:nvSpPr>
        <p:spPr>
          <a:xfrm>
            <a:off x="359625" y="11018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Proxima Nova"/>
                <a:ea typeface="Proxima Nova"/>
                <a:cs typeface="Proxima Nova"/>
                <a:sym typeface="Proxima Nova"/>
              </a:rPr>
              <a:t>Most clear/easy to understand programs</a:t>
            </a:r>
            <a:endParaRPr b="1">
              <a:solidFill>
                <a:srgbClr val="666666"/>
              </a:solidFill>
              <a:latin typeface="Proxima Nova"/>
              <a:ea typeface="Proxima Nova"/>
              <a:cs typeface="Proxima Nova"/>
              <a:sym typeface="Proxima Nova"/>
            </a:endParaRPr>
          </a:p>
        </p:txBody>
      </p:sp>
      <p:pic>
        <p:nvPicPr>
          <p:cNvPr id="329" name="Google Shape;329;p38"/>
          <p:cNvPicPr preferRelativeResize="0"/>
          <p:nvPr/>
        </p:nvPicPr>
        <p:blipFill>
          <a:blip r:embed="rId3">
            <a:alphaModFix/>
          </a:blip>
          <a:stretch>
            <a:fillRect/>
          </a:stretch>
        </p:blipFill>
        <p:spPr>
          <a:xfrm>
            <a:off x="265825" y="1558000"/>
            <a:ext cx="4156676" cy="2956351"/>
          </a:xfrm>
          <a:prstGeom prst="rect">
            <a:avLst/>
          </a:prstGeom>
          <a:noFill/>
          <a:ln>
            <a:noFill/>
          </a:ln>
        </p:spPr>
      </p:pic>
      <p:sp>
        <p:nvSpPr>
          <p:cNvPr id="330" name="Google Shape;330;p38"/>
          <p:cNvSpPr txBox="1"/>
          <p:nvPr/>
        </p:nvSpPr>
        <p:spPr>
          <a:xfrm>
            <a:off x="4477775" y="1117613"/>
            <a:ext cx="30783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Proxima Nova"/>
                <a:ea typeface="Proxima Nova"/>
                <a:cs typeface="Proxima Nova"/>
                <a:sym typeface="Proxima Nova"/>
              </a:rPr>
              <a:t>What makes a program unclear?</a:t>
            </a:r>
            <a:endParaRPr b="1">
              <a:solidFill>
                <a:srgbClr val="666666"/>
              </a:solidFill>
              <a:latin typeface="Proxima Nova"/>
              <a:ea typeface="Proxima Nova"/>
              <a:cs typeface="Proxima Nova"/>
              <a:sym typeface="Proxima Nova"/>
            </a:endParaRPr>
          </a:p>
        </p:txBody>
      </p:sp>
      <p:sp>
        <p:nvSpPr>
          <p:cNvPr id="331" name="Google Shape;331;p38"/>
          <p:cNvSpPr txBox="1"/>
          <p:nvPr/>
        </p:nvSpPr>
        <p:spPr>
          <a:xfrm>
            <a:off x="306550" y="2527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666666"/>
                </a:solidFill>
                <a:latin typeface="Proxima Nova"/>
                <a:ea typeface="Proxima Nova"/>
                <a:cs typeface="Proxima Nova"/>
                <a:sym typeface="Proxima Nova"/>
              </a:rPr>
              <a:t>Unclear and </a:t>
            </a:r>
            <a:r>
              <a:rPr b="1" lang="en" sz="2100">
                <a:solidFill>
                  <a:srgbClr val="666666"/>
                </a:solidFill>
                <a:latin typeface="Proxima Nova"/>
                <a:ea typeface="Proxima Nova"/>
                <a:cs typeface="Proxima Nova"/>
                <a:sym typeface="Proxima Nova"/>
              </a:rPr>
              <a:t>ever changing</a:t>
            </a:r>
            <a:r>
              <a:rPr b="1" lang="en" sz="2100">
                <a:solidFill>
                  <a:srgbClr val="666666"/>
                </a:solidFill>
                <a:latin typeface="Proxima Nova"/>
                <a:ea typeface="Proxima Nova"/>
                <a:cs typeface="Proxima Nova"/>
                <a:sym typeface="Proxima Nova"/>
              </a:rPr>
              <a:t> rules can discourage Cx from active loyalty participation</a:t>
            </a:r>
            <a:endParaRPr b="1" sz="2100">
              <a:solidFill>
                <a:srgbClr val="666666"/>
              </a:solidFill>
              <a:latin typeface="Proxima Nova"/>
              <a:ea typeface="Proxima Nova"/>
              <a:cs typeface="Proxima Nova"/>
              <a:sym typeface="Proxima Nova"/>
            </a:endParaRPr>
          </a:p>
        </p:txBody>
      </p:sp>
      <p:pic>
        <p:nvPicPr>
          <p:cNvPr id="332" name="Google Shape;332;p38"/>
          <p:cNvPicPr preferRelativeResize="0"/>
          <p:nvPr/>
        </p:nvPicPr>
        <p:blipFill>
          <a:blip r:embed="rId4">
            <a:alphaModFix/>
          </a:blip>
          <a:stretch>
            <a:fillRect/>
          </a:stretch>
        </p:blipFill>
        <p:spPr>
          <a:xfrm>
            <a:off x="4642362" y="1797525"/>
            <a:ext cx="239226" cy="239226"/>
          </a:xfrm>
          <a:prstGeom prst="rect">
            <a:avLst/>
          </a:prstGeom>
          <a:noFill/>
          <a:ln>
            <a:noFill/>
          </a:ln>
        </p:spPr>
      </p:pic>
      <p:pic>
        <p:nvPicPr>
          <p:cNvPr id="333" name="Google Shape;333;p38"/>
          <p:cNvPicPr preferRelativeResize="0"/>
          <p:nvPr/>
        </p:nvPicPr>
        <p:blipFill>
          <a:blip r:embed="rId5">
            <a:alphaModFix/>
          </a:blip>
          <a:stretch>
            <a:fillRect/>
          </a:stretch>
        </p:blipFill>
        <p:spPr>
          <a:xfrm>
            <a:off x="4660226" y="2191350"/>
            <a:ext cx="203499" cy="203499"/>
          </a:xfrm>
          <a:prstGeom prst="rect">
            <a:avLst/>
          </a:prstGeom>
          <a:noFill/>
          <a:ln>
            <a:noFill/>
          </a:ln>
        </p:spPr>
      </p:pic>
      <p:pic>
        <p:nvPicPr>
          <p:cNvPr id="334" name="Google Shape;334;p38"/>
          <p:cNvPicPr preferRelativeResize="0"/>
          <p:nvPr/>
        </p:nvPicPr>
        <p:blipFill>
          <a:blip r:embed="rId6">
            <a:alphaModFix/>
          </a:blip>
          <a:stretch>
            <a:fillRect/>
          </a:stretch>
        </p:blipFill>
        <p:spPr>
          <a:xfrm>
            <a:off x="4642362" y="2598625"/>
            <a:ext cx="239226" cy="239226"/>
          </a:xfrm>
          <a:prstGeom prst="rect">
            <a:avLst/>
          </a:prstGeom>
          <a:noFill/>
          <a:ln>
            <a:noFill/>
          </a:ln>
        </p:spPr>
      </p:pic>
      <p:pic>
        <p:nvPicPr>
          <p:cNvPr id="335" name="Google Shape;335;p38"/>
          <p:cNvPicPr preferRelativeResize="0"/>
          <p:nvPr/>
        </p:nvPicPr>
        <p:blipFill>
          <a:blip r:embed="rId7">
            <a:alphaModFix/>
          </a:blip>
          <a:stretch>
            <a:fillRect/>
          </a:stretch>
        </p:blipFill>
        <p:spPr>
          <a:xfrm>
            <a:off x="4642362" y="3041625"/>
            <a:ext cx="239226" cy="239253"/>
          </a:xfrm>
          <a:prstGeom prst="rect">
            <a:avLst/>
          </a:prstGeom>
          <a:noFill/>
          <a:ln>
            <a:noFill/>
          </a:ln>
        </p:spPr>
      </p:pic>
      <p:pic>
        <p:nvPicPr>
          <p:cNvPr id="336" name="Google Shape;336;p38"/>
          <p:cNvPicPr preferRelativeResize="0"/>
          <p:nvPr/>
        </p:nvPicPr>
        <p:blipFill>
          <a:blip r:embed="rId8">
            <a:alphaModFix/>
          </a:blip>
          <a:stretch>
            <a:fillRect/>
          </a:stretch>
        </p:blipFill>
        <p:spPr>
          <a:xfrm>
            <a:off x="4559213" y="3356600"/>
            <a:ext cx="405525" cy="405525"/>
          </a:xfrm>
          <a:prstGeom prst="rect">
            <a:avLst/>
          </a:prstGeom>
          <a:noFill/>
          <a:ln>
            <a:noFill/>
          </a:ln>
        </p:spPr>
      </p:pic>
      <p:pic>
        <p:nvPicPr>
          <p:cNvPr id="337" name="Google Shape;337;p38"/>
          <p:cNvPicPr preferRelativeResize="0"/>
          <p:nvPr/>
        </p:nvPicPr>
        <p:blipFill>
          <a:blip r:embed="rId9">
            <a:alphaModFix/>
          </a:blip>
          <a:stretch>
            <a:fillRect/>
          </a:stretch>
        </p:blipFill>
        <p:spPr>
          <a:xfrm>
            <a:off x="4616913" y="3809350"/>
            <a:ext cx="290124" cy="290124"/>
          </a:xfrm>
          <a:prstGeom prst="rect">
            <a:avLst/>
          </a:prstGeom>
          <a:noFill/>
          <a:ln>
            <a:noFill/>
          </a:ln>
        </p:spPr>
      </p:pic>
      <p:sp>
        <p:nvSpPr>
          <p:cNvPr id="338" name="Google Shape;338;p38"/>
          <p:cNvSpPr txBox="1"/>
          <p:nvPr/>
        </p:nvSpPr>
        <p:spPr>
          <a:xfrm>
            <a:off x="108550" y="4569175"/>
            <a:ext cx="7837800" cy="4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Earlier you stated that you participate in the following loyalty programs. Please select the programs that you find the most clear/easy to understand.  Please select up to 3 responses.</a:t>
            </a:r>
            <a:endParaRPr sz="6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600">
                <a:solidFill>
                  <a:srgbClr val="222222"/>
                </a:solidFill>
                <a:latin typeface="Proxima Nova"/>
                <a:ea typeface="Proxima Nova"/>
                <a:cs typeface="Proxima Nova"/>
                <a:sym typeface="Proxima Nova"/>
              </a:rPr>
              <a:t>Thinking about the loyalty programs that you </a:t>
            </a:r>
            <a:r>
              <a:rPr b="1" lang="en" sz="600">
                <a:solidFill>
                  <a:srgbClr val="222222"/>
                </a:solidFill>
                <a:latin typeface="Proxima Nova"/>
                <a:ea typeface="Proxima Nova"/>
                <a:cs typeface="Proxima Nova"/>
                <a:sym typeface="Proxima Nova"/>
              </a:rPr>
              <a:t>did not select as </a:t>
            </a:r>
            <a:r>
              <a:rPr lang="en" sz="600">
                <a:solidFill>
                  <a:srgbClr val="222222"/>
                </a:solidFill>
                <a:latin typeface="Proxima Nova"/>
                <a:ea typeface="Proxima Nova"/>
                <a:cs typeface="Proxima Nova"/>
                <a:sym typeface="Proxima Nova"/>
              </a:rPr>
              <a:t>most clear/easy to understand, what makes them confusing or difficult at times?</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39"/>
          <p:cNvSpPr txBox="1"/>
          <p:nvPr/>
        </p:nvSpPr>
        <p:spPr>
          <a:xfrm>
            <a:off x="378375" y="518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solidFill>
                  <a:srgbClr val="666666"/>
                </a:solidFill>
                <a:latin typeface="Proxima Nova"/>
                <a:ea typeface="Proxima Nova"/>
                <a:cs typeface="Proxima Nova"/>
                <a:sym typeface="Proxima Nova"/>
              </a:rPr>
              <a:t>A quick recap…</a:t>
            </a:r>
            <a:endParaRPr b="1" sz="2300">
              <a:solidFill>
                <a:srgbClr val="666666"/>
              </a:solidFill>
              <a:latin typeface="Proxima Nova"/>
              <a:ea typeface="Proxima Nova"/>
              <a:cs typeface="Proxima Nova"/>
              <a:sym typeface="Proxima Nova"/>
            </a:endParaRPr>
          </a:p>
        </p:txBody>
      </p:sp>
      <p:sp>
        <p:nvSpPr>
          <p:cNvPr id="345" name="Google Shape;345;p39"/>
          <p:cNvSpPr txBox="1"/>
          <p:nvPr/>
        </p:nvSpPr>
        <p:spPr>
          <a:xfrm>
            <a:off x="703850" y="1083825"/>
            <a:ext cx="7325100" cy="3668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686E"/>
              </a:buClr>
              <a:buSzPts val="1300"/>
              <a:buFont typeface="Proxima Nova"/>
              <a:buChar char="●"/>
            </a:pPr>
            <a:r>
              <a:rPr lang="en" sz="1300">
                <a:latin typeface="Proxima Nova"/>
                <a:ea typeface="Proxima Nova"/>
                <a:cs typeface="Proxima Nova"/>
                <a:sym typeface="Proxima Nova"/>
              </a:rPr>
              <a:t>Starbucks, Target Circle, Airlines, MyMcDonalds &amp; </a:t>
            </a:r>
            <a:r>
              <a:rPr lang="en" sz="1300">
                <a:latin typeface="Proxima Nova"/>
                <a:ea typeface="Proxima Nova"/>
                <a:cs typeface="Proxima Nova"/>
                <a:sym typeface="Proxima Nova"/>
              </a:rPr>
              <a:t>Chickfila</a:t>
            </a:r>
            <a:r>
              <a:rPr lang="en" sz="1300">
                <a:latin typeface="Proxima Nova"/>
                <a:ea typeface="Proxima Nova"/>
                <a:cs typeface="Proxima Nova"/>
                <a:sym typeface="Proxima Nova"/>
              </a:rPr>
              <a:t> are top rated loyalty programs</a:t>
            </a:r>
            <a:endParaRPr sz="1300">
              <a:latin typeface="Proxima Nova"/>
              <a:ea typeface="Proxima Nova"/>
              <a:cs typeface="Proxima Nova"/>
              <a:sym typeface="Proxima Nova"/>
            </a:endParaRPr>
          </a:p>
          <a:p>
            <a:pPr indent="-311150" lvl="0" marL="457200" rtl="0" algn="l">
              <a:spcBef>
                <a:spcPts val="1000"/>
              </a:spcBef>
              <a:spcAft>
                <a:spcPts val="0"/>
              </a:spcAft>
              <a:buClr>
                <a:srgbClr val="00686E"/>
              </a:buClr>
              <a:buSzPts val="1300"/>
              <a:buFont typeface="Proxima Nova"/>
              <a:buChar char="●"/>
            </a:pPr>
            <a:r>
              <a:rPr lang="en" sz="1300">
                <a:latin typeface="Proxima Nova"/>
                <a:ea typeface="Proxima Nova"/>
                <a:cs typeface="Proxima Nova"/>
                <a:sym typeface="Proxima Nova"/>
              </a:rPr>
              <a:t>To be highly rated, a loyalty program must;</a:t>
            </a:r>
            <a:endParaRPr sz="1300">
              <a:latin typeface="Proxima Nova"/>
              <a:ea typeface="Proxima Nova"/>
              <a:cs typeface="Proxima Nova"/>
              <a:sym typeface="Proxima Nova"/>
            </a:endParaRPr>
          </a:p>
          <a:p>
            <a:pPr indent="-311150" lvl="1" marL="914400" rtl="0" algn="l">
              <a:spcBef>
                <a:spcPts val="1000"/>
              </a:spcBef>
              <a:spcAft>
                <a:spcPts val="0"/>
              </a:spcAft>
              <a:buSzPts val="1300"/>
              <a:buFont typeface="Proxima Nova"/>
              <a:buChar char="○"/>
            </a:pPr>
            <a:r>
              <a:rPr lang="en" sz="1300">
                <a:latin typeface="Proxima Nova"/>
                <a:ea typeface="Proxima Nova"/>
                <a:cs typeface="Proxima Nova"/>
                <a:sym typeface="Proxima Nova"/>
              </a:rPr>
              <a:t>Provide rewards with every purchase</a:t>
            </a:r>
            <a:endParaRPr sz="1300">
              <a:latin typeface="Proxima Nova"/>
              <a:ea typeface="Proxima Nova"/>
              <a:cs typeface="Proxima Nova"/>
              <a:sym typeface="Proxima Nova"/>
            </a:endParaRPr>
          </a:p>
          <a:p>
            <a:pPr indent="-311150" lvl="1" marL="914400" rtl="0" algn="l">
              <a:spcBef>
                <a:spcPts val="1000"/>
              </a:spcBef>
              <a:spcAft>
                <a:spcPts val="0"/>
              </a:spcAft>
              <a:buSzPts val="1300"/>
              <a:buFont typeface="Proxima Nova"/>
              <a:buChar char="○"/>
            </a:pPr>
            <a:r>
              <a:rPr lang="en" sz="1300">
                <a:latin typeface="Proxima Nova"/>
                <a:ea typeface="Proxima Nova"/>
                <a:cs typeface="Proxima Nova"/>
                <a:sym typeface="Proxima Nova"/>
              </a:rPr>
              <a:t>Make it easy to redeem rewards, or do so automatically</a:t>
            </a:r>
            <a:endParaRPr sz="1300">
              <a:latin typeface="Proxima Nova"/>
              <a:ea typeface="Proxima Nova"/>
              <a:cs typeface="Proxima Nova"/>
              <a:sym typeface="Proxima Nova"/>
            </a:endParaRPr>
          </a:p>
          <a:p>
            <a:pPr indent="-311150" lvl="1" marL="914400" rtl="0" algn="l">
              <a:spcBef>
                <a:spcPts val="1000"/>
              </a:spcBef>
              <a:spcAft>
                <a:spcPts val="0"/>
              </a:spcAft>
              <a:buSzPts val="1300"/>
              <a:buFont typeface="Proxima Nova"/>
              <a:buChar char="○"/>
            </a:pPr>
            <a:r>
              <a:rPr lang="en" sz="1300">
                <a:latin typeface="Proxima Nova"/>
                <a:ea typeface="Proxima Nova"/>
                <a:cs typeface="Proxima Nova"/>
                <a:sym typeface="Proxima Nova"/>
              </a:rPr>
              <a:t>Rewards should </a:t>
            </a:r>
            <a:r>
              <a:rPr lang="en" sz="1300">
                <a:latin typeface="Proxima Nova"/>
                <a:ea typeface="Proxima Nova"/>
                <a:cs typeface="Proxima Nova"/>
                <a:sym typeface="Proxima Nova"/>
              </a:rPr>
              <a:t>have</a:t>
            </a:r>
            <a:r>
              <a:rPr lang="en" sz="1300">
                <a:latin typeface="Proxima Nova"/>
                <a:ea typeface="Proxima Nova"/>
                <a:cs typeface="Proxima Nova"/>
                <a:sym typeface="Proxima Nova"/>
              </a:rPr>
              <a:t> real </a:t>
            </a:r>
            <a:r>
              <a:rPr lang="en" sz="1300">
                <a:latin typeface="Proxima Nova"/>
                <a:ea typeface="Proxima Nova"/>
                <a:cs typeface="Proxima Nova"/>
                <a:sym typeface="Proxima Nova"/>
              </a:rPr>
              <a:t>monetary</a:t>
            </a:r>
            <a:r>
              <a:rPr lang="en" sz="1300">
                <a:latin typeface="Proxima Nova"/>
                <a:ea typeface="Proxima Nova"/>
                <a:cs typeface="Proxima Nova"/>
                <a:sym typeface="Proxima Nova"/>
              </a:rPr>
              <a:t> value</a:t>
            </a:r>
            <a:endParaRPr sz="1300">
              <a:latin typeface="Proxima Nova"/>
              <a:ea typeface="Proxima Nova"/>
              <a:cs typeface="Proxima Nova"/>
              <a:sym typeface="Proxima Nova"/>
            </a:endParaRPr>
          </a:p>
          <a:p>
            <a:pPr indent="-311150" lvl="1" marL="914400" rtl="0" algn="l">
              <a:spcBef>
                <a:spcPts val="1000"/>
              </a:spcBef>
              <a:spcAft>
                <a:spcPts val="0"/>
              </a:spcAft>
              <a:buSzPts val="1300"/>
              <a:buFont typeface="Proxima Nova"/>
              <a:buChar char="○"/>
            </a:pPr>
            <a:r>
              <a:rPr lang="en" sz="1300">
                <a:latin typeface="Proxima Nova"/>
                <a:ea typeface="Proxima Nova"/>
                <a:cs typeface="Proxima Nova"/>
                <a:sym typeface="Proxima Nova"/>
              </a:rPr>
              <a:t>Provide additional coupons/discounts</a:t>
            </a:r>
            <a:endParaRPr sz="1300">
              <a:latin typeface="Proxima Nova"/>
              <a:ea typeface="Proxima Nova"/>
              <a:cs typeface="Proxima Nova"/>
              <a:sym typeface="Proxima Nova"/>
            </a:endParaRPr>
          </a:p>
          <a:p>
            <a:pPr indent="-311150" lvl="0" marL="457200" rtl="0" algn="l">
              <a:spcBef>
                <a:spcPts val="1000"/>
              </a:spcBef>
              <a:spcAft>
                <a:spcPts val="0"/>
              </a:spcAft>
              <a:buClr>
                <a:srgbClr val="00686E"/>
              </a:buClr>
              <a:buSzPts val="1300"/>
              <a:buFont typeface="Proxima Nova"/>
              <a:buChar char="●"/>
            </a:pPr>
            <a:r>
              <a:rPr lang="en" sz="1300">
                <a:latin typeface="Proxima Nova"/>
                <a:ea typeface="Proxima Nova"/>
                <a:cs typeface="Proxima Nova"/>
                <a:sym typeface="Proxima Nova"/>
              </a:rPr>
              <a:t>Cx find Chipotle, Panera and Airline rewards programs confusing</a:t>
            </a:r>
            <a:endParaRPr sz="1300">
              <a:latin typeface="Proxima Nova"/>
              <a:ea typeface="Proxima Nova"/>
              <a:cs typeface="Proxima Nova"/>
              <a:sym typeface="Proxima Nova"/>
            </a:endParaRPr>
          </a:p>
          <a:p>
            <a:pPr indent="-311150" lvl="0" marL="457200" rtl="0" algn="l">
              <a:spcBef>
                <a:spcPts val="1000"/>
              </a:spcBef>
              <a:spcAft>
                <a:spcPts val="0"/>
              </a:spcAft>
              <a:buClr>
                <a:srgbClr val="00686E"/>
              </a:buClr>
              <a:buSzPts val="1300"/>
              <a:buFont typeface="Proxima Nova"/>
              <a:buChar char="●"/>
            </a:pPr>
            <a:r>
              <a:rPr lang="en" sz="1300">
                <a:latin typeface="Proxima Nova"/>
                <a:ea typeface="Proxima Nova"/>
                <a:cs typeface="Proxima Nova"/>
                <a:sym typeface="Proxima Nova"/>
              </a:rPr>
              <a:t>Programs are confusing because:</a:t>
            </a:r>
            <a:endParaRPr sz="1300">
              <a:latin typeface="Proxima Nova"/>
              <a:ea typeface="Proxima Nova"/>
              <a:cs typeface="Proxima Nova"/>
              <a:sym typeface="Proxima Nova"/>
            </a:endParaRPr>
          </a:p>
          <a:p>
            <a:pPr indent="-311150" lvl="1" marL="914400" rtl="0" algn="l">
              <a:spcBef>
                <a:spcPts val="1000"/>
              </a:spcBef>
              <a:spcAft>
                <a:spcPts val="0"/>
              </a:spcAft>
              <a:buSzPts val="1300"/>
              <a:buFont typeface="Proxima Nova"/>
              <a:buChar char="○"/>
            </a:pPr>
            <a:r>
              <a:rPr lang="en" sz="1300">
                <a:latin typeface="Proxima Nova"/>
                <a:ea typeface="Proxima Nova"/>
                <a:cs typeface="Proxima Nova"/>
                <a:sym typeface="Proxima Nova"/>
              </a:rPr>
              <a:t>Guidelines to redeem rewards are changing</a:t>
            </a:r>
            <a:endParaRPr sz="1300">
              <a:latin typeface="Proxima Nova"/>
              <a:ea typeface="Proxima Nova"/>
              <a:cs typeface="Proxima Nova"/>
              <a:sym typeface="Proxima Nova"/>
            </a:endParaRPr>
          </a:p>
          <a:p>
            <a:pPr indent="-311150" lvl="1" marL="914400" rtl="0" algn="l">
              <a:spcBef>
                <a:spcPts val="1000"/>
              </a:spcBef>
              <a:spcAft>
                <a:spcPts val="0"/>
              </a:spcAft>
              <a:buSzPts val="1300"/>
              <a:buFont typeface="Proxima Nova"/>
              <a:buChar char="○"/>
            </a:pPr>
            <a:r>
              <a:rPr lang="en" sz="1300">
                <a:latin typeface="Proxima Nova"/>
                <a:ea typeface="Proxima Nova"/>
                <a:cs typeface="Proxima Nova"/>
                <a:sym typeface="Proxima Nova"/>
              </a:rPr>
              <a:t>Lots of fine print on how to earn rewards</a:t>
            </a:r>
            <a:endParaRPr sz="1300">
              <a:latin typeface="Proxima Nova"/>
              <a:ea typeface="Proxima Nova"/>
              <a:cs typeface="Proxima Nova"/>
              <a:sym typeface="Proxima Nova"/>
            </a:endParaRPr>
          </a:p>
          <a:p>
            <a:pPr indent="-311150" lvl="1" marL="914400" rtl="0" algn="l">
              <a:spcBef>
                <a:spcPts val="1000"/>
              </a:spcBef>
              <a:spcAft>
                <a:spcPts val="1000"/>
              </a:spcAft>
              <a:buSzPts val="1300"/>
              <a:buFont typeface="Proxima Nova"/>
              <a:buChar char="○"/>
            </a:pPr>
            <a:r>
              <a:rPr lang="en" sz="1300">
                <a:latin typeface="Proxima Nova"/>
                <a:ea typeface="Proxima Nova"/>
                <a:cs typeface="Proxima Nova"/>
                <a:sym typeface="Proxima Nova"/>
              </a:rPr>
              <a:t>Rewards are not relevant to the individual</a:t>
            </a:r>
            <a:endParaRPr sz="13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40"/>
          <p:cNvSpPr txBox="1"/>
          <p:nvPr/>
        </p:nvSpPr>
        <p:spPr>
          <a:xfrm>
            <a:off x="447800" y="565775"/>
            <a:ext cx="74130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700">
                <a:solidFill>
                  <a:srgbClr val="FFFFFF"/>
                </a:solidFill>
                <a:latin typeface="Proxima Nova"/>
                <a:ea typeface="Proxima Nova"/>
                <a:cs typeface="Proxima Nova"/>
                <a:sym typeface="Proxima Nova"/>
              </a:rPr>
              <a:t>What benefits will interest DashPass Cx in a loyalty program?</a:t>
            </a:r>
            <a:endParaRPr sz="4700">
              <a:solidFill>
                <a:srgbClr val="FFFFFF"/>
              </a:solidFill>
              <a:latin typeface="Proxima Nova"/>
              <a:ea typeface="Proxima Nova"/>
              <a:cs typeface="Proxima Nova"/>
              <a:sym typeface="Proxima Nova"/>
            </a:endParaRPr>
          </a:p>
        </p:txBody>
      </p:sp>
      <p:pic>
        <p:nvPicPr>
          <p:cNvPr id="352" name="Google Shape;352;p40"/>
          <p:cNvPicPr preferRelativeResize="0"/>
          <p:nvPr/>
        </p:nvPicPr>
        <p:blipFill>
          <a:blip r:embed="rId3">
            <a:alphaModFix/>
          </a:blip>
          <a:stretch>
            <a:fillRect/>
          </a:stretch>
        </p:blipFill>
        <p:spPr>
          <a:xfrm>
            <a:off x="4163825" y="2591200"/>
            <a:ext cx="3824850" cy="1673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idx="12" type="sldNum"/>
          </p:nvPr>
        </p:nvSpPr>
        <p:spPr>
          <a:xfrm>
            <a:off x="79462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41"/>
          <p:cNvSpPr txBox="1"/>
          <p:nvPr/>
        </p:nvSpPr>
        <p:spPr>
          <a:xfrm>
            <a:off x="293975" y="11491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Proxima Nova"/>
                <a:ea typeface="Proxima Nova"/>
                <a:cs typeface="Proxima Nova"/>
                <a:sym typeface="Proxima Nova"/>
              </a:rPr>
              <a:t>Interest in participating in tiered loyalty program</a:t>
            </a:r>
            <a:endParaRPr b="1">
              <a:solidFill>
                <a:srgbClr val="666666"/>
              </a:solidFill>
              <a:latin typeface="Proxima Nova"/>
              <a:ea typeface="Proxima Nova"/>
              <a:cs typeface="Proxima Nova"/>
              <a:sym typeface="Proxima Nova"/>
            </a:endParaRPr>
          </a:p>
        </p:txBody>
      </p:sp>
      <p:pic>
        <p:nvPicPr>
          <p:cNvPr id="359" name="Google Shape;359;p41"/>
          <p:cNvPicPr preferRelativeResize="0"/>
          <p:nvPr/>
        </p:nvPicPr>
        <p:blipFill>
          <a:blip r:embed="rId3">
            <a:alphaModFix/>
          </a:blip>
          <a:stretch>
            <a:fillRect/>
          </a:stretch>
        </p:blipFill>
        <p:spPr>
          <a:xfrm>
            <a:off x="171150" y="1531025"/>
            <a:ext cx="4962576" cy="3068524"/>
          </a:xfrm>
          <a:prstGeom prst="rect">
            <a:avLst/>
          </a:prstGeom>
          <a:noFill/>
          <a:ln>
            <a:noFill/>
          </a:ln>
        </p:spPr>
      </p:pic>
      <p:grpSp>
        <p:nvGrpSpPr>
          <p:cNvPr id="360" name="Google Shape;360;p41"/>
          <p:cNvGrpSpPr/>
          <p:nvPr/>
        </p:nvGrpSpPr>
        <p:grpSpPr>
          <a:xfrm>
            <a:off x="222924" y="1530979"/>
            <a:ext cx="1284244" cy="3139072"/>
            <a:chOff x="206325" y="1828800"/>
            <a:chExt cx="1584900" cy="3141900"/>
          </a:xfrm>
        </p:grpSpPr>
        <p:sp>
          <p:nvSpPr>
            <p:cNvPr id="361" name="Google Shape;361;p41"/>
            <p:cNvSpPr/>
            <p:nvPr/>
          </p:nvSpPr>
          <p:spPr>
            <a:xfrm>
              <a:off x="206325" y="1828800"/>
              <a:ext cx="1584900" cy="314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txBox="1"/>
            <p:nvPr/>
          </p:nvSpPr>
          <p:spPr>
            <a:xfrm>
              <a:off x="562700" y="2271925"/>
              <a:ext cx="947100" cy="4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990000"/>
                  </a:solidFill>
                  <a:latin typeface="Proxima Nova"/>
                  <a:ea typeface="Proxima Nova"/>
                  <a:cs typeface="Proxima Nova"/>
                  <a:sym typeface="Proxima Nova"/>
                </a:rPr>
                <a:t>Very interested</a:t>
              </a:r>
              <a:endParaRPr b="1" sz="400">
                <a:solidFill>
                  <a:srgbClr val="990000"/>
                </a:solidFill>
                <a:latin typeface="Proxima Nova"/>
                <a:ea typeface="Proxima Nova"/>
                <a:cs typeface="Proxima Nova"/>
                <a:sym typeface="Proxima Nova"/>
              </a:endParaRPr>
            </a:p>
          </p:txBody>
        </p:sp>
        <p:sp>
          <p:nvSpPr>
            <p:cNvPr id="363" name="Google Shape;363;p41"/>
            <p:cNvSpPr txBox="1"/>
            <p:nvPr/>
          </p:nvSpPr>
          <p:spPr>
            <a:xfrm>
              <a:off x="562700" y="3387950"/>
              <a:ext cx="1127700" cy="4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CC0000"/>
                  </a:solidFill>
                  <a:latin typeface="Proxima Nova"/>
                  <a:ea typeface="Proxima Nova"/>
                  <a:cs typeface="Proxima Nova"/>
                  <a:sym typeface="Proxima Nova"/>
                </a:rPr>
                <a:t>Somewhat interested</a:t>
              </a:r>
              <a:endParaRPr b="1" sz="400">
                <a:solidFill>
                  <a:srgbClr val="CC0000"/>
                </a:solidFill>
                <a:latin typeface="Proxima Nova"/>
                <a:ea typeface="Proxima Nova"/>
                <a:cs typeface="Proxima Nova"/>
                <a:sym typeface="Proxima Nova"/>
              </a:endParaRPr>
            </a:p>
          </p:txBody>
        </p:sp>
        <p:sp>
          <p:nvSpPr>
            <p:cNvPr id="364" name="Google Shape;364;p41"/>
            <p:cNvSpPr txBox="1"/>
            <p:nvPr/>
          </p:nvSpPr>
          <p:spPr>
            <a:xfrm>
              <a:off x="562700" y="3878225"/>
              <a:ext cx="1127700" cy="5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666666"/>
                  </a:solidFill>
                  <a:latin typeface="Proxima Nova"/>
                  <a:ea typeface="Proxima Nova"/>
                  <a:cs typeface="Proxima Nova"/>
                  <a:sym typeface="Proxima Nova"/>
                </a:rPr>
                <a:t>Neither interested nor disinterested</a:t>
              </a:r>
              <a:endParaRPr b="1" sz="400">
                <a:solidFill>
                  <a:srgbClr val="666666"/>
                </a:solidFill>
                <a:latin typeface="Proxima Nova"/>
                <a:ea typeface="Proxima Nova"/>
                <a:cs typeface="Proxima Nova"/>
                <a:sym typeface="Proxima Nova"/>
              </a:endParaRPr>
            </a:p>
          </p:txBody>
        </p:sp>
      </p:grpSp>
      <p:grpSp>
        <p:nvGrpSpPr>
          <p:cNvPr id="365" name="Google Shape;365;p41"/>
          <p:cNvGrpSpPr/>
          <p:nvPr/>
        </p:nvGrpSpPr>
        <p:grpSpPr>
          <a:xfrm>
            <a:off x="511697" y="4005246"/>
            <a:ext cx="913775" cy="669598"/>
            <a:chOff x="562700" y="4232125"/>
            <a:chExt cx="1127700" cy="743750"/>
          </a:xfrm>
        </p:grpSpPr>
        <p:sp>
          <p:nvSpPr>
            <p:cNvPr id="366" name="Google Shape;366;p41"/>
            <p:cNvSpPr txBox="1"/>
            <p:nvPr/>
          </p:nvSpPr>
          <p:spPr>
            <a:xfrm>
              <a:off x="562700" y="4232125"/>
              <a:ext cx="1127700" cy="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B7B7B7"/>
                  </a:solidFill>
                  <a:latin typeface="Proxima Nova"/>
                  <a:ea typeface="Proxima Nova"/>
                  <a:cs typeface="Proxima Nova"/>
                  <a:sym typeface="Proxima Nova"/>
                </a:rPr>
                <a:t>Somewhat disinterested</a:t>
              </a:r>
              <a:endParaRPr b="1" sz="400">
                <a:solidFill>
                  <a:srgbClr val="B7B7B7"/>
                </a:solidFill>
                <a:latin typeface="Proxima Nova"/>
                <a:ea typeface="Proxima Nova"/>
                <a:cs typeface="Proxima Nova"/>
                <a:sym typeface="Proxima Nova"/>
              </a:endParaRPr>
            </a:p>
          </p:txBody>
        </p:sp>
        <p:sp>
          <p:nvSpPr>
            <p:cNvPr id="367" name="Google Shape;367;p41"/>
            <p:cNvSpPr txBox="1"/>
            <p:nvPr/>
          </p:nvSpPr>
          <p:spPr>
            <a:xfrm>
              <a:off x="562700" y="4497075"/>
              <a:ext cx="1127700" cy="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CCCCCC"/>
                  </a:solidFill>
                  <a:latin typeface="Proxima Nova"/>
                  <a:ea typeface="Proxima Nova"/>
                  <a:cs typeface="Proxima Nova"/>
                  <a:sym typeface="Proxima Nova"/>
                </a:rPr>
                <a:t>Very disinterested</a:t>
              </a:r>
              <a:endParaRPr b="1" sz="400">
                <a:solidFill>
                  <a:srgbClr val="CCCCCC"/>
                </a:solidFill>
                <a:latin typeface="Proxima Nova"/>
                <a:ea typeface="Proxima Nova"/>
                <a:cs typeface="Proxima Nova"/>
                <a:sym typeface="Proxima Nova"/>
              </a:endParaRPr>
            </a:p>
          </p:txBody>
        </p:sp>
      </p:grpSp>
      <p:sp>
        <p:nvSpPr>
          <p:cNvPr id="368" name="Google Shape;368;p41"/>
          <p:cNvSpPr txBox="1"/>
          <p:nvPr/>
        </p:nvSpPr>
        <p:spPr>
          <a:xfrm>
            <a:off x="4251977" y="2206500"/>
            <a:ext cx="12285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990000"/>
                </a:solidFill>
                <a:latin typeface="Proxima Nova"/>
                <a:ea typeface="Proxima Nova"/>
                <a:cs typeface="Proxima Nova"/>
                <a:sym typeface="Proxima Nova"/>
              </a:rPr>
              <a:t>81</a:t>
            </a:r>
            <a:r>
              <a:rPr b="1" lang="en" sz="1200">
                <a:solidFill>
                  <a:srgbClr val="990000"/>
                </a:solidFill>
                <a:latin typeface="Proxima Nova"/>
                <a:ea typeface="Proxima Nova"/>
                <a:cs typeface="Proxima Nova"/>
                <a:sym typeface="Proxima Nova"/>
              </a:rPr>
              <a:t>% </a:t>
            </a:r>
            <a:r>
              <a:rPr b="1" lang="en" sz="1200">
                <a:solidFill>
                  <a:schemeClr val="dk1"/>
                </a:solidFill>
                <a:latin typeface="Proxima Nova"/>
                <a:ea typeface="Proxima Nova"/>
                <a:cs typeface="Proxima Nova"/>
                <a:sym typeface="Proxima Nova"/>
              </a:rPr>
              <a:t>of DashPass Cx are very or somewhat interested in participating in a DashPass loyalty program</a:t>
            </a:r>
            <a:endParaRPr b="1" sz="800">
              <a:solidFill>
                <a:schemeClr val="dk1"/>
              </a:solidFill>
              <a:latin typeface="Proxima Nova"/>
              <a:ea typeface="Proxima Nova"/>
              <a:cs typeface="Proxima Nova"/>
              <a:sym typeface="Proxima Nova"/>
            </a:endParaRPr>
          </a:p>
        </p:txBody>
      </p:sp>
      <p:sp>
        <p:nvSpPr>
          <p:cNvPr id="369" name="Google Shape;369;p41"/>
          <p:cNvSpPr/>
          <p:nvPr/>
        </p:nvSpPr>
        <p:spPr>
          <a:xfrm>
            <a:off x="3858075" y="2056225"/>
            <a:ext cx="393900" cy="1594500"/>
          </a:xfrm>
          <a:prstGeom prst="rightBrace">
            <a:avLst>
              <a:gd fmla="val 50000" name="adj1"/>
              <a:gd fmla="val 50000" name="adj2"/>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70" name="Google Shape;370;p41"/>
          <p:cNvGraphicFramePr/>
          <p:nvPr/>
        </p:nvGraphicFramePr>
        <p:xfrm>
          <a:off x="5742350" y="2206488"/>
          <a:ext cx="3000000" cy="3000000"/>
        </p:xfrm>
        <a:graphic>
          <a:graphicData uri="http://schemas.openxmlformats.org/drawingml/2006/table">
            <a:tbl>
              <a:tblPr>
                <a:noFill/>
                <a:tableStyleId>{794D1563-AE1A-4CEC-8E75-9A2524978D7A}</a:tableStyleId>
              </a:tblPr>
              <a:tblGrid>
                <a:gridCol w="734325"/>
                <a:gridCol w="734325"/>
                <a:gridCol w="734325"/>
                <a:gridCol w="734325"/>
              </a:tblGrid>
              <a:tr h="342900">
                <a:tc>
                  <a:txBody>
                    <a:bodyPr/>
                    <a:lstStyle/>
                    <a:p>
                      <a:pPr indent="0" lvl="0" marL="0" rtl="0" algn="ctr">
                        <a:lnSpc>
                          <a:spcPct val="115000"/>
                        </a:lnSpc>
                        <a:spcBef>
                          <a:spcPts val="0"/>
                        </a:spcBef>
                        <a:spcAft>
                          <a:spcPts val="0"/>
                        </a:spcAft>
                        <a:buNone/>
                      </a:pPr>
                      <a:r>
                        <a:rPr lang="en" sz="1000">
                          <a:solidFill>
                            <a:schemeClr val="lt1"/>
                          </a:solidFill>
                          <a:latin typeface="Proxima Nova"/>
                          <a:ea typeface="Proxima Nova"/>
                          <a:cs typeface="Proxima Nova"/>
                          <a:sym typeface="Proxima Nova"/>
                        </a:rPr>
                        <a:t>Power Cx</a:t>
                      </a:r>
                      <a:endParaRPr sz="10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1000">
                          <a:solidFill>
                            <a:schemeClr val="lt1"/>
                          </a:solidFill>
                          <a:latin typeface="Proxima Nova"/>
                          <a:ea typeface="Proxima Nova"/>
                          <a:cs typeface="Proxima Nova"/>
                          <a:sym typeface="Proxima Nova"/>
                        </a:rPr>
                        <a:t>Habit Cx</a:t>
                      </a:r>
                      <a:endParaRPr sz="10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1000">
                          <a:solidFill>
                            <a:schemeClr val="lt1"/>
                          </a:solidFill>
                          <a:latin typeface="Proxima Nova"/>
                          <a:ea typeface="Proxima Nova"/>
                          <a:cs typeface="Proxima Nova"/>
                          <a:sym typeface="Proxima Nova"/>
                        </a:rPr>
                        <a:t>Core Net Saver</a:t>
                      </a:r>
                      <a:endParaRPr sz="10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Low Net Saver</a:t>
                      </a:r>
                      <a:endParaRPr sz="10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r>
              <a:tr h="200025">
                <a:tc>
                  <a:txBody>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88%</a:t>
                      </a:r>
                      <a:endParaRPr b="1" sz="10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88%</a:t>
                      </a:r>
                      <a:endParaRPr b="1" sz="10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85%</a:t>
                      </a:r>
                      <a:endParaRPr sz="10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83%</a:t>
                      </a:r>
                      <a:endParaRPr sz="10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71" name="Google Shape;371;p41"/>
          <p:cNvGraphicFramePr/>
          <p:nvPr/>
        </p:nvGraphicFramePr>
        <p:xfrm>
          <a:off x="5742350" y="2909888"/>
          <a:ext cx="3000000" cy="3000000"/>
        </p:xfrm>
        <a:graphic>
          <a:graphicData uri="http://schemas.openxmlformats.org/drawingml/2006/table">
            <a:tbl>
              <a:tblPr>
                <a:noFill/>
                <a:tableStyleId>{794D1563-AE1A-4CEC-8E75-9A2524978D7A}</a:tableStyleId>
              </a:tblPr>
              <a:tblGrid>
                <a:gridCol w="734325"/>
                <a:gridCol w="734325"/>
                <a:gridCol w="734325"/>
                <a:gridCol w="734325"/>
              </a:tblGrid>
              <a:tr h="342900">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Net Loser</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Dormant Cx</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Early Paid Subs</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Trial Cx</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r>
              <a:tr h="200025">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81%</a:t>
                      </a:r>
                      <a:endParaRPr sz="10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77%</a:t>
                      </a:r>
                      <a:endParaRPr sz="10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79%</a:t>
                      </a:r>
                      <a:endParaRPr sz="10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75%</a:t>
                      </a:r>
                      <a:endParaRPr sz="10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72" name="Google Shape;372;p41"/>
          <p:cNvSpPr txBox="1"/>
          <p:nvPr/>
        </p:nvSpPr>
        <p:spPr>
          <a:xfrm>
            <a:off x="306550" y="252725"/>
            <a:ext cx="81885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DashPass Cx are open to participating in a loyalty program with the </a:t>
            </a:r>
            <a:r>
              <a:rPr b="1" lang="en" sz="2200">
                <a:solidFill>
                  <a:srgbClr val="666666"/>
                </a:solidFill>
                <a:latin typeface="Proxima Nova"/>
                <a:ea typeface="Proxima Nova"/>
                <a:cs typeface="Proxima Nova"/>
                <a:sym typeface="Proxima Nova"/>
              </a:rPr>
              <a:t>greatest excitement among Power &amp; Habit Cx</a:t>
            </a:r>
            <a:endParaRPr b="1" sz="2200">
              <a:solidFill>
                <a:srgbClr val="666666"/>
              </a:solidFill>
              <a:latin typeface="Proxima Nova"/>
              <a:ea typeface="Proxima Nova"/>
              <a:cs typeface="Proxima Nova"/>
              <a:sym typeface="Proxima Nova"/>
            </a:endParaRPr>
          </a:p>
        </p:txBody>
      </p:sp>
      <p:sp>
        <p:nvSpPr>
          <p:cNvPr id="373" name="Google Shape;373;p41"/>
          <p:cNvSpPr txBox="1"/>
          <p:nvPr/>
        </p:nvSpPr>
        <p:spPr>
          <a:xfrm>
            <a:off x="108550" y="4645375"/>
            <a:ext cx="8425800" cy="4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600">
                <a:solidFill>
                  <a:srgbClr val="3C4043"/>
                </a:solidFill>
                <a:highlight>
                  <a:srgbClr val="FFFFFF"/>
                </a:highlight>
                <a:latin typeface="Proxima Nova"/>
                <a:ea typeface="Proxima Nova"/>
                <a:cs typeface="Proxima Nova"/>
                <a:sym typeface="Proxima Nova"/>
              </a:rPr>
              <a:t>DashPass is considering offering a loyalty program, where the more you spend the more value you get in return. In this program, DashPass members earn rewards as they order, as well as points that unlock new benefits when they reach a higher tier.  </a:t>
            </a:r>
            <a:r>
              <a:rPr lang="en" sz="600">
                <a:solidFill>
                  <a:srgbClr val="3C4043"/>
                </a:solidFill>
                <a:highlight>
                  <a:srgbClr val="FFFFFF"/>
                </a:highlight>
                <a:latin typeface="Roboto"/>
                <a:ea typeface="Roboto"/>
                <a:cs typeface="Roboto"/>
                <a:sym typeface="Roboto"/>
              </a:rPr>
              <a:t>How interested are you in participating in a program like this for DashPass?</a:t>
            </a:r>
            <a:endParaRPr sz="60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42"/>
          <p:cNvSpPr txBox="1"/>
          <p:nvPr/>
        </p:nvSpPr>
        <p:spPr>
          <a:xfrm>
            <a:off x="306550" y="252725"/>
            <a:ext cx="81885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We tested 15 benefits across 4 key metrics</a:t>
            </a:r>
            <a:endParaRPr b="1" sz="2200">
              <a:solidFill>
                <a:srgbClr val="666666"/>
              </a:solidFill>
              <a:latin typeface="Proxima Nova"/>
              <a:ea typeface="Proxima Nova"/>
              <a:cs typeface="Proxima Nova"/>
              <a:sym typeface="Proxima Nova"/>
            </a:endParaRPr>
          </a:p>
        </p:txBody>
      </p:sp>
      <p:sp>
        <p:nvSpPr>
          <p:cNvPr id="380" name="Google Shape;380;p42"/>
          <p:cNvSpPr txBox="1"/>
          <p:nvPr/>
        </p:nvSpPr>
        <p:spPr>
          <a:xfrm>
            <a:off x="221575" y="1241475"/>
            <a:ext cx="4805400" cy="370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Affordability</a:t>
            </a:r>
            <a:endParaRPr b="1"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Free delivery and no service fees on orders $35+</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1% cashback on every order, given to you in credit</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Earn a $5 credit for every 10th order</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950">
                <a:solidFill>
                  <a:schemeClr val="dk1"/>
                </a:solidFill>
                <a:highlight>
                  <a:srgbClr val="FFFFFF"/>
                </a:highlight>
                <a:latin typeface="Proxima Nova"/>
                <a:ea typeface="Proxima Nova"/>
                <a:cs typeface="Proxima Nova"/>
                <a:sym typeface="Proxima Nova"/>
              </a:rPr>
              <a:t>On every 10th order, get an item for free (Up to $5)</a:t>
            </a:r>
            <a:endParaRPr sz="950">
              <a:solidFill>
                <a:schemeClr val="dk1"/>
              </a:solidFill>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Quality &amp; Experience</a:t>
            </a:r>
            <a:endParaRPr b="1"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highlight>
                  <a:srgbClr val="FFFFFF"/>
                </a:highlight>
                <a:latin typeface="Proxima Nova"/>
                <a:ea typeface="Proxima Nova"/>
                <a:cs typeface="Proxima Nova"/>
                <a:sym typeface="Proxima Nova"/>
              </a:rPr>
              <a:t>Cancellation forgiveness, cancel within 10 mins and get a full refund</a:t>
            </a:r>
            <a:endParaRPr sz="1000">
              <a:solidFill>
                <a:schemeClr val="dk1"/>
              </a:solidFill>
              <a:highlight>
                <a:srgbClr val="FFFFFF"/>
              </a:highlight>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One free “Express Delivery” order per month</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Exclusive VIP support when you need help</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Rush Reorders: upgrade all incorrect re-orders to express deliveries for free</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Best/experienced dasher assigned to your orders</a:t>
            </a:r>
            <a:endParaRPr sz="10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Exclusives</a:t>
            </a:r>
            <a:endParaRPr b="1"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Access to limited-edition, custom merchandise </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Access to the exclusive flash deals from top restaurants </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Free item everyday from popular restaurants</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highlight>
                  <a:srgbClr val="FFFFFF"/>
                </a:highlight>
                <a:latin typeface="Proxima Nova"/>
                <a:ea typeface="Proxima Nova"/>
                <a:cs typeface="Proxima Nova"/>
                <a:sym typeface="Proxima Nova"/>
              </a:rPr>
              <a:t>Free package pick up and drop off (e.g. FedEx, UPS) every month </a:t>
            </a:r>
            <a:endParaRPr sz="1000">
              <a:solidFill>
                <a:schemeClr val="dk1"/>
              </a:solidFill>
              <a:highlight>
                <a:srgbClr val="FFFFFF"/>
              </a:highlight>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Surprise &amp; Delight</a:t>
            </a:r>
            <a:endParaRPr b="1"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$10 credit on your birthday to use on any order you want </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 sz="1000">
                <a:solidFill>
                  <a:schemeClr val="dk1"/>
                </a:solidFill>
                <a:latin typeface="Proxima Nova"/>
                <a:ea typeface="Proxima Nova"/>
                <a:cs typeface="Proxima Nova"/>
                <a:sym typeface="Proxima Nova"/>
              </a:rPr>
              <a:t>Weekly Free Lunch Sweepstakes: Chance to win free lunch every week </a:t>
            </a:r>
            <a:endParaRPr sz="1000">
              <a:solidFill>
                <a:schemeClr val="dk1"/>
              </a:solidFill>
              <a:latin typeface="Proxima Nova"/>
              <a:ea typeface="Proxima Nova"/>
              <a:cs typeface="Proxima Nova"/>
              <a:sym typeface="Proxima Nova"/>
            </a:endParaRPr>
          </a:p>
        </p:txBody>
      </p:sp>
      <p:sp>
        <p:nvSpPr>
          <p:cNvPr id="381" name="Google Shape;381;p42"/>
          <p:cNvSpPr txBox="1"/>
          <p:nvPr/>
        </p:nvSpPr>
        <p:spPr>
          <a:xfrm>
            <a:off x="221575" y="8404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u="sng">
                <a:solidFill>
                  <a:srgbClr val="00686E"/>
                </a:solidFill>
                <a:latin typeface="Proxima Nova"/>
                <a:ea typeface="Proxima Nova"/>
                <a:cs typeface="Proxima Nova"/>
                <a:sym typeface="Proxima Nova"/>
              </a:rPr>
              <a:t>Benefits Tested:</a:t>
            </a:r>
            <a:endParaRPr u="sng">
              <a:solidFill>
                <a:srgbClr val="00686E"/>
              </a:solidFill>
            </a:endParaRPr>
          </a:p>
        </p:txBody>
      </p:sp>
      <p:sp>
        <p:nvSpPr>
          <p:cNvPr id="382" name="Google Shape;382;p42"/>
          <p:cNvSpPr txBox="1"/>
          <p:nvPr/>
        </p:nvSpPr>
        <p:spPr>
          <a:xfrm>
            <a:off x="4870050" y="8404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u="sng">
                <a:solidFill>
                  <a:srgbClr val="00686E"/>
                </a:solidFill>
                <a:latin typeface="Proxima Nova"/>
                <a:ea typeface="Proxima Nova"/>
                <a:cs typeface="Proxima Nova"/>
                <a:sym typeface="Proxima Nova"/>
              </a:rPr>
              <a:t>Metrics Used</a:t>
            </a:r>
            <a:r>
              <a:rPr b="1" lang="en" u="sng">
                <a:solidFill>
                  <a:srgbClr val="00686E"/>
                </a:solidFill>
                <a:latin typeface="Proxima Nova"/>
                <a:ea typeface="Proxima Nova"/>
                <a:cs typeface="Proxima Nova"/>
                <a:sym typeface="Proxima Nova"/>
              </a:rPr>
              <a:t>:</a:t>
            </a:r>
            <a:endParaRPr u="sng">
              <a:solidFill>
                <a:srgbClr val="00686E"/>
              </a:solidFill>
            </a:endParaRPr>
          </a:p>
        </p:txBody>
      </p:sp>
      <p:cxnSp>
        <p:nvCxnSpPr>
          <p:cNvPr id="383" name="Google Shape;383;p42"/>
          <p:cNvCxnSpPr/>
          <p:nvPr/>
        </p:nvCxnSpPr>
        <p:spPr>
          <a:xfrm>
            <a:off x="4771150" y="1220125"/>
            <a:ext cx="18000" cy="3793800"/>
          </a:xfrm>
          <a:prstGeom prst="straightConnector1">
            <a:avLst/>
          </a:prstGeom>
          <a:noFill/>
          <a:ln cap="flat" cmpd="sng" w="9525">
            <a:solidFill>
              <a:srgbClr val="00838A"/>
            </a:solidFill>
            <a:prstDash val="solid"/>
            <a:round/>
            <a:headEnd len="med" w="med" type="none"/>
            <a:tailEnd len="med" w="med" type="none"/>
          </a:ln>
        </p:spPr>
      </p:cxnSp>
      <p:graphicFrame>
        <p:nvGraphicFramePr>
          <p:cNvPr id="384" name="Google Shape;384;p42"/>
          <p:cNvGraphicFramePr/>
          <p:nvPr/>
        </p:nvGraphicFramePr>
        <p:xfrm>
          <a:off x="6067413" y="1401425"/>
          <a:ext cx="3000000" cy="3000000"/>
        </p:xfrm>
        <a:graphic>
          <a:graphicData uri="http://schemas.openxmlformats.org/drawingml/2006/table">
            <a:tbl>
              <a:tblPr>
                <a:noFill/>
                <a:tableStyleId>{E72AA7C3-6CA5-4861-8869-184F1BCCE2E4}</a:tableStyleId>
              </a:tblPr>
              <a:tblGrid>
                <a:gridCol w="2750150"/>
              </a:tblGrid>
              <a:tr h="1041300">
                <a:tc>
                  <a:txBody>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Which of the following benefits are </a:t>
                      </a:r>
                      <a:r>
                        <a:rPr b="1" lang="en" sz="1200">
                          <a:solidFill>
                            <a:schemeClr val="dk1"/>
                          </a:solidFill>
                          <a:latin typeface="Proxima Nova"/>
                          <a:ea typeface="Proxima Nova"/>
                          <a:cs typeface="Proxima Nova"/>
                          <a:sym typeface="Proxima Nova"/>
                        </a:rPr>
                        <a:t>most important</a:t>
                      </a:r>
                      <a:r>
                        <a:rPr lang="en" sz="1200">
                          <a:solidFill>
                            <a:schemeClr val="dk1"/>
                          </a:solidFill>
                          <a:latin typeface="Proxima Nova"/>
                          <a:ea typeface="Proxima Nova"/>
                          <a:cs typeface="Proxima Nova"/>
                          <a:sym typeface="Proxima Nova"/>
                        </a:rPr>
                        <a:t> and </a:t>
                      </a:r>
                      <a:r>
                        <a:rPr b="1" lang="en" sz="1200">
                          <a:solidFill>
                            <a:schemeClr val="dk1"/>
                          </a:solidFill>
                          <a:latin typeface="Proxima Nova"/>
                          <a:ea typeface="Proxima Nova"/>
                          <a:cs typeface="Proxima Nova"/>
                          <a:sym typeface="Proxima Nova"/>
                        </a:rPr>
                        <a:t>least important</a:t>
                      </a:r>
                      <a:r>
                        <a:rPr lang="en" sz="1200">
                          <a:solidFill>
                            <a:schemeClr val="dk1"/>
                          </a:solidFill>
                          <a:latin typeface="Proxima Nova"/>
                          <a:ea typeface="Proxima Nova"/>
                          <a:cs typeface="Proxima Nova"/>
                          <a:sym typeface="Proxima Nova"/>
                        </a:rPr>
                        <a:t> when deciding whether or not to spend more to reach a higher loyalty status</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220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How </a:t>
                      </a:r>
                      <a:r>
                        <a:rPr b="1" lang="en" sz="1200">
                          <a:solidFill>
                            <a:schemeClr val="dk1"/>
                          </a:solidFill>
                          <a:latin typeface="Proxima Nova"/>
                          <a:ea typeface="Proxima Nova"/>
                          <a:cs typeface="Proxima Nova"/>
                          <a:sym typeface="Proxima Nova"/>
                        </a:rPr>
                        <a:t>easy to understand </a:t>
                      </a:r>
                      <a:r>
                        <a:rPr lang="en" sz="1200">
                          <a:solidFill>
                            <a:schemeClr val="dk1"/>
                          </a:solidFill>
                          <a:latin typeface="Proxima Nova"/>
                          <a:ea typeface="Proxima Nova"/>
                          <a:cs typeface="Proxima Nova"/>
                          <a:sym typeface="Proxima Nova"/>
                        </a:rPr>
                        <a:t>is the benefit</a:t>
                      </a:r>
                      <a:r>
                        <a:rPr lang="en" sz="1200">
                          <a:solidFill>
                            <a:schemeClr val="dk1"/>
                          </a:solidFill>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220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How </a:t>
                      </a:r>
                      <a:r>
                        <a:rPr b="1" lang="en" sz="1200">
                          <a:solidFill>
                            <a:schemeClr val="dk1"/>
                          </a:solidFill>
                          <a:latin typeface="Proxima Nova"/>
                          <a:ea typeface="Proxima Nova"/>
                          <a:cs typeface="Proxima Nova"/>
                          <a:sym typeface="Proxima Nova"/>
                        </a:rPr>
                        <a:t>useful </a:t>
                      </a:r>
                      <a:r>
                        <a:rPr lang="en" sz="1200">
                          <a:solidFill>
                            <a:schemeClr val="dk1"/>
                          </a:solidFill>
                          <a:latin typeface="Proxima Nova"/>
                          <a:ea typeface="Proxima Nova"/>
                          <a:cs typeface="Proxima Nova"/>
                          <a:sym typeface="Proxima Nova"/>
                        </a:rPr>
                        <a:t>is the benefit?</a:t>
                      </a:r>
                      <a:endParaRPr sz="1200">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765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How </a:t>
                      </a:r>
                      <a:r>
                        <a:rPr b="1" lang="en" sz="1200">
                          <a:solidFill>
                            <a:schemeClr val="dk1"/>
                          </a:solidFill>
                          <a:latin typeface="Proxima Nova"/>
                          <a:ea typeface="Proxima Nova"/>
                          <a:cs typeface="Proxima Nova"/>
                          <a:sym typeface="Proxima Nova"/>
                        </a:rPr>
                        <a:t>likely are you to participate</a:t>
                      </a:r>
                      <a:r>
                        <a:rPr lang="en" sz="1200">
                          <a:solidFill>
                            <a:schemeClr val="dk1"/>
                          </a:solidFill>
                          <a:latin typeface="Proxima Nova"/>
                          <a:ea typeface="Proxima Nova"/>
                          <a:cs typeface="Proxima Nova"/>
                          <a:sym typeface="Proxima Nova"/>
                        </a:rPr>
                        <a:t> in the DoorDash loyalty program </a:t>
                      </a:r>
                      <a:r>
                        <a:rPr lang="en" sz="1200">
                          <a:solidFill>
                            <a:schemeClr val="dk1"/>
                          </a:solidFill>
                          <a:latin typeface="Proxima Nova"/>
                          <a:ea typeface="Proxima Nova"/>
                          <a:cs typeface="Proxima Nova"/>
                          <a:sym typeface="Proxima Nova"/>
                        </a:rPr>
                        <a:t>based</a:t>
                      </a:r>
                      <a:r>
                        <a:rPr lang="en" sz="1200">
                          <a:solidFill>
                            <a:schemeClr val="dk1"/>
                          </a:solidFill>
                          <a:latin typeface="Proxima Nova"/>
                          <a:ea typeface="Proxima Nova"/>
                          <a:cs typeface="Proxima Nova"/>
                          <a:sym typeface="Proxima Nova"/>
                        </a:rPr>
                        <a:t> on the benefit</a:t>
                      </a:r>
                      <a:r>
                        <a:rPr lang="en" sz="1200">
                          <a:solidFill>
                            <a:schemeClr val="dk1"/>
                          </a:solidFill>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85" name="Google Shape;385;p42"/>
          <p:cNvSpPr txBox="1"/>
          <p:nvPr/>
        </p:nvSpPr>
        <p:spPr>
          <a:xfrm>
            <a:off x="5272838" y="1584188"/>
            <a:ext cx="54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0838A"/>
                </a:solidFill>
                <a:latin typeface="Proxima Nova"/>
                <a:ea typeface="Proxima Nova"/>
                <a:cs typeface="Proxima Nova"/>
                <a:sym typeface="Proxima Nova"/>
              </a:rPr>
              <a:t>1.</a:t>
            </a:r>
            <a:endParaRPr b="1" sz="3000">
              <a:solidFill>
                <a:srgbClr val="00838A"/>
              </a:solidFill>
              <a:latin typeface="Proxima Nova"/>
              <a:ea typeface="Proxima Nova"/>
              <a:cs typeface="Proxima Nova"/>
              <a:sym typeface="Proxima Nova"/>
            </a:endParaRPr>
          </a:p>
        </p:txBody>
      </p:sp>
      <p:sp>
        <p:nvSpPr>
          <p:cNvPr id="386" name="Google Shape;386;p42"/>
          <p:cNvSpPr txBox="1"/>
          <p:nvPr/>
        </p:nvSpPr>
        <p:spPr>
          <a:xfrm>
            <a:off x="5272838" y="2578598"/>
            <a:ext cx="54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0838A"/>
                </a:solidFill>
                <a:latin typeface="Proxima Nova"/>
                <a:ea typeface="Proxima Nova"/>
                <a:cs typeface="Proxima Nova"/>
                <a:sym typeface="Proxima Nova"/>
              </a:rPr>
              <a:t>2.</a:t>
            </a:r>
            <a:endParaRPr b="1" sz="3000">
              <a:solidFill>
                <a:srgbClr val="00838A"/>
              </a:solidFill>
              <a:latin typeface="Proxima Nova"/>
              <a:ea typeface="Proxima Nova"/>
              <a:cs typeface="Proxima Nova"/>
              <a:sym typeface="Proxima Nova"/>
            </a:endParaRPr>
          </a:p>
        </p:txBody>
      </p:sp>
      <p:sp>
        <p:nvSpPr>
          <p:cNvPr id="387" name="Google Shape;387;p42"/>
          <p:cNvSpPr txBox="1"/>
          <p:nvPr/>
        </p:nvSpPr>
        <p:spPr>
          <a:xfrm>
            <a:off x="5272838" y="3268207"/>
            <a:ext cx="54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0838A"/>
                </a:solidFill>
                <a:latin typeface="Proxima Nova"/>
                <a:ea typeface="Proxima Nova"/>
                <a:cs typeface="Proxima Nova"/>
                <a:sym typeface="Proxima Nova"/>
              </a:rPr>
              <a:t>3.</a:t>
            </a:r>
            <a:endParaRPr b="1" sz="3000">
              <a:solidFill>
                <a:srgbClr val="00838A"/>
              </a:solidFill>
              <a:latin typeface="Proxima Nova"/>
              <a:ea typeface="Proxima Nova"/>
              <a:cs typeface="Proxima Nova"/>
              <a:sym typeface="Proxima Nova"/>
            </a:endParaRPr>
          </a:p>
        </p:txBody>
      </p:sp>
      <p:sp>
        <p:nvSpPr>
          <p:cNvPr id="388" name="Google Shape;388;p42"/>
          <p:cNvSpPr txBox="1"/>
          <p:nvPr/>
        </p:nvSpPr>
        <p:spPr>
          <a:xfrm>
            <a:off x="5272838" y="4034018"/>
            <a:ext cx="54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0838A"/>
                </a:solidFill>
                <a:latin typeface="Proxima Nova"/>
                <a:ea typeface="Proxima Nova"/>
                <a:cs typeface="Proxima Nova"/>
                <a:sym typeface="Proxima Nova"/>
              </a:rPr>
              <a:t>4.</a:t>
            </a:r>
            <a:endParaRPr b="1" sz="3000">
              <a:solidFill>
                <a:srgbClr val="00838A"/>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3"/>
          <p:cNvPicPr preferRelativeResize="0"/>
          <p:nvPr/>
        </p:nvPicPr>
        <p:blipFill>
          <a:blip r:embed="rId3">
            <a:alphaModFix/>
          </a:blip>
          <a:stretch>
            <a:fillRect/>
          </a:stretch>
        </p:blipFill>
        <p:spPr>
          <a:xfrm>
            <a:off x="223900" y="940575"/>
            <a:ext cx="7295028" cy="3794927"/>
          </a:xfrm>
          <a:prstGeom prst="rect">
            <a:avLst/>
          </a:prstGeom>
          <a:noFill/>
          <a:ln>
            <a:noFill/>
          </a:ln>
        </p:spPr>
      </p:pic>
      <p:sp>
        <p:nvSpPr>
          <p:cNvPr id="394" name="Google Shape;394;p4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43"/>
          <p:cNvSpPr txBox="1"/>
          <p:nvPr/>
        </p:nvSpPr>
        <p:spPr>
          <a:xfrm>
            <a:off x="227613" y="104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There must be at least one key affordability benefit in the top tier to ensure program success</a:t>
            </a:r>
            <a:endParaRPr b="1" sz="2200">
              <a:solidFill>
                <a:srgbClr val="666666"/>
              </a:solidFill>
              <a:latin typeface="Proxima Nova"/>
              <a:ea typeface="Proxima Nova"/>
              <a:cs typeface="Proxima Nova"/>
              <a:sym typeface="Proxima Nova"/>
            </a:endParaRPr>
          </a:p>
        </p:txBody>
      </p:sp>
      <p:sp>
        <p:nvSpPr>
          <p:cNvPr id="396" name="Google Shape;396;p43"/>
          <p:cNvSpPr txBox="1"/>
          <p:nvPr/>
        </p:nvSpPr>
        <p:spPr>
          <a:xfrm>
            <a:off x="437250" y="99345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Proxima Nova"/>
                <a:ea typeface="Proxima Nova"/>
                <a:cs typeface="Proxima Nova"/>
                <a:sym typeface="Proxima Nova"/>
              </a:rPr>
              <a:t>Benefit Importance (MaxDiff- Items Sum to 100)</a:t>
            </a:r>
            <a:endParaRPr b="1">
              <a:solidFill>
                <a:srgbClr val="666666"/>
              </a:solidFill>
              <a:latin typeface="Proxima Nova"/>
              <a:ea typeface="Proxima Nova"/>
              <a:cs typeface="Proxima Nova"/>
              <a:sym typeface="Proxima Nova"/>
            </a:endParaRPr>
          </a:p>
        </p:txBody>
      </p:sp>
      <p:cxnSp>
        <p:nvCxnSpPr>
          <p:cNvPr id="397" name="Google Shape;397;p43"/>
          <p:cNvCxnSpPr/>
          <p:nvPr/>
        </p:nvCxnSpPr>
        <p:spPr>
          <a:xfrm>
            <a:off x="529450" y="2156650"/>
            <a:ext cx="6789600" cy="48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43"/>
          <p:cNvCxnSpPr/>
          <p:nvPr/>
        </p:nvCxnSpPr>
        <p:spPr>
          <a:xfrm>
            <a:off x="437250" y="3174875"/>
            <a:ext cx="6875400" cy="14400"/>
          </a:xfrm>
          <a:prstGeom prst="straightConnector1">
            <a:avLst/>
          </a:prstGeom>
          <a:noFill/>
          <a:ln cap="flat" cmpd="sng" w="9525">
            <a:solidFill>
              <a:schemeClr val="dk2"/>
            </a:solidFill>
            <a:prstDash val="solid"/>
            <a:round/>
            <a:headEnd len="med" w="med" type="none"/>
            <a:tailEnd len="med" w="med" type="none"/>
          </a:ln>
        </p:spPr>
      </p:cxnSp>
      <p:sp>
        <p:nvSpPr>
          <p:cNvPr id="399" name="Google Shape;399;p43"/>
          <p:cNvSpPr txBox="1"/>
          <p:nvPr/>
        </p:nvSpPr>
        <p:spPr>
          <a:xfrm>
            <a:off x="7518925" y="1466150"/>
            <a:ext cx="150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Tier 1: Affordability Must Haves</a:t>
            </a:r>
            <a:endParaRPr b="1" sz="1200">
              <a:latin typeface="Proxima Nova"/>
              <a:ea typeface="Proxima Nova"/>
              <a:cs typeface="Proxima Nova"/>
              <a:sym typeface="Proxima Nova"/>
            </a:endParaRPr>
          </a:p>
        </p:txBody>
      </p:sp>
      <p:sp>
        <p:nvSpPr>
          <p:cNvPr id="400" name="Google Shape;400;p43"/>
          <p:cNvSpPr txBox="1"/>
          <p:nvPr/>
        </p:nvSpPr>
        <p:spPr>
          <a:xfrm>
            <a:off x="7564775" y="2413425"/>
            <a:ext cx="137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Tier 2: Quality Value Adds</a:t>
            </a:r>
            <a:endParaRPr b="1" sz="1200">
              <a:latin typeface="Proxima Nova"/>
              <a:ea typeface="Proxima Nova"/>
              <a:cs typeface="Proxima Nova"/>
              <a:sym typeface="Proxima Nova"/>
            </a:endParaRPr>
          </a:p>
        </p:txBody>
      </p:sp>
      <p:sp>
        <p:nvSpPr>
          <p:cNvPr id="401" name="Google Shape;401;p43"/>
          <p:cNvSpPr txBox="1"/>
          <p:nvPr/>
        </p:nvSpPr>
        <p:spPr>
          <a:xfrm>
            <a:off x="7607100" y="3269700"/>
            <a:ext cx="137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Tier 3: Exclusives Low Impact</a:t>
            </a:r>
            <a:endParaRPr b="1" sz="1200">
              <a:latin typeface="Proxima Nova"/>
              <a:ea typeface="Proxima Nova"/>
              <a:cs typeface="Proxima Nova"/>
              <a:sym typeface="Proxima Nova"/>
            </a:endParaRPr>
          </a:p>
        </p:txBody>
      </p:sp>
      <p:grpSp>
        <p:nvGrpSpPr>
          <p:cNvPr id="402" name="Google Shape;402;p43"/>
          <p:cNvGrpSpPr/>
          <p:nvPr/>
        </p:nvGrpSpPr>
        <p:grpSpPr>
          <a:xfrm>
            <a:off x="2259025" y="4384325"/>
            <a:ext cx="3193500" cy="276900"/>
            <a:chOff x="506425" y="4536725"/>
            <a:chExt cx="3193500" cy="276900"/>
          </a:xfrm>
        </p:grpSpPr>
        <p:sp>
          <p:nvSpPr>
            <p:cNvPr id="403" name="Google Shape;403;p43"/>
            <p:cNvSpPr txBox="1"/>
            <p:nvPr/>
          </p:nvSpPr>
          <p:spPr>
            <a:xfrm>
              <a:off x="2104225" y="4536725"/>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Exclusives</a:t>
              </a:r>
              <a:endParaRPr b="1" sz="600">
                <a:latin typeface="Proxima Nova"/>
                <a:ea typeface="Proxima Nova"/>
                <a:cs typeface="Proxima Nova"/>
                <a:sym typeface="Proxima Nova"/>
              </a:endParaRPr>
            </a:p>
          </p:txBody>
        </p:sp>
        <p:sp>
          <p:nvSpPr>
            <p:cNvPr id="404" name="Google Shape;404;p43"/>
            <p:cNvSpPr txBox="1"/>
            <p:nvPr/>
          </p:nvSpPr>
          <p:spPr>
            <a:xfrm>
              <a:off x="580225" y="4536725"/>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Surprise &amp; Delight</a:t>
              </a:r>
              <a:endParaRPr b="1" sz="600">
                <a:latin typeface="Proxima Nova"/>
                <a:ea typeface="Proxima Nova"/>
                <a:cs typeface="Proxima Nova"/>
                <a:sym typeface="Proxima Nova"/>
              </a:endParaRPr>
            </a:p>
          </p:txBody>
        </p:sp>
        <p:sp>
          <p:nvSpPr>
            <p:cNvPr id="405" name="Google Shape;405;p43"/>
            <p:cNvSpPr/>
            <p:nvPr/>
          </p:nvSpPr>
          <p:spPr>
            <a:xfrm>
              <a:off x="506425" y="4604825"/>
              <a:ext cx="150000" cy="140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a:off x="1344625" y="4604825"/>
              <a:ext cx="150000" cy="140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3"/>
            <p:cNvSpPr txBox="1"/>
            <p:nvPr/>
          </p:nvSpPr>
          <p:spPr>
            <a:xfrm>
              <a:off x="1418425" y="4536725"/>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Affordability</a:t>
              </a:r>
              <a:endParaRPr b="1" sz="600">
                <a:latin typeface="Proxima Nova"/>
                <a:ea typeface="Proxima Nova"/>
                <a:cs typeface="Proxima Nova"/>
                <a:sym typeface="Proxima Nova"/>
              </a:endParaRPr>
            </a:p>
          </p:txBody>
        </p:sp>
        <p:sp>
          <p:nvSpPr>
            <p:cNvPr id="408" name="Google Shape;408;p43"/>
            <p:cNvSpPr/>
            <p:nvPr/>
          </p:nvSpPr>
          <p:spPr>
            <a:xfrm>
              <a:off x="2030425" y="4604825"/>
              <a:ext cx="150000" cy="140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txBox="1"/>
            <p:nvPr/>
          </p:nvSpPr>
          <p:spPr>
            <a:xfrm>
              <a:off x="2713825" y="4536725"/>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Quality &amp; Experience</a:t>
              </a:r>
              <a:endParaRPr b="1" sz="600">
                <a:latin typeface="Proxima Nova"/>
                <a:ea typeface="Proxima Nova"/>
                <a:cs typeface="Proxima Nova"/>
                <a:sym typeface="Proxima Nova"/>
              </a:endParaRPr>
            </a:p>
          </p:txBody>
        </p:sp>
        <p:sp>
          <p:nvSpPr>
            <p:cNvPr id="410" name="Google Shape;410;p43"/>
            <p:cNvSpPr/>
            <p:nvPr/>
          </p:nvSpPr>
          <p:spPr>
            <a:xfrm>
              <a:off x="2640025" y="4604825"/>
              <a:ext cx="150000" cy="1407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43"/>
          <p:cNvSpPr txBox="1"/>
          <p:nvPr/>
        </p:nvSpPr>
        <p:spPr>
          <a:xfrm>
            <a:off x="108550" y="47215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latin typeface="Proxima Nova"/>
                <a:ea typeface="Proxima Nova"/>
                <a:cs typeface="Proxima Nova"/>
                <a:sym typeface="Proxima Nova"/>
              </a:rPr>
              <a:t>Which of the following benefits are </a:t>
            </a:r>
            <a:r>
              <a:rPr b="1" lang="en" sz="600">
                <a:solidFill>
                  <a:schemeClr val="dk1"/>
                </a:solidFill>
                <a:latin typeface="Proxima Nova"/>
                <a:ea typeface="Proxima Nova"/>
                <a:cs typeface="Proxima Nova"/>
                <a:sym typeface="Proxima Nova"/>
              </a:rPr>
              <a:t>most important</a:t>
            </a:r>
            <a:r>
              <a:rPr lang="en" sz="600">
                <a:solidFill>
                  <a:schemeClr val="dk1"/>
                </a:solidFill>
                <a:latin typeface="Proxima Nova"/>
                <a:ea typeface="Proxima Nova"/>
                <a:cs typeface="Proxima Nova"/>
                <a:sym typeface="Proxima Nova"/>
              </a:rPr>
              <a:t> and </a:t>
            </a:r>
            <a:r>
              <a:rPr b="1" lang="en" sz="600">
                <a:solidFill>
                  <a:schemeClr val="dk1"/>
                </a:solidFill>
                <a:latin typeface="Proxima Nova"/>
                <a:ea typeface="Proxima Nova"/>
                <a:cs typeface="Proxima Nova"/>
                <a:sym typeface="Proxima Nova"/>
              </a:rPr>
              <a:t>least important</a:t>
            </a:r>
            <a:r>
              <a:rPr lang="en" sz="600">
                <a:solidFill>
                  <a:schemeClr val="dk1"/>
                </a:solidFill>
                <a:latin typeface="Proxima Nova"/>
                <a:ea typeface="Proxima Nova"/>
                <a:cs typeface="Proxima Nova"/>
                <a:sym typeface="Proxima Nova"/>
              </a:rPr>
              <a:t> when deciding whether or not to spend more to reach a higher loyalty status.</a:t>
            </a:r>
            <a:r>
              <a:rPr lang="en" sz="600">
                <a:solidFill>
                  <a:srgbClr val="645A44"/>
                </a:solidFill>
                <a:latin typeface="Calibri"/>
                <a:ea typeface="Calibri"/>
                <a:cs typeface="Calibri"/>
                <a:sym typeface="Calibri"/>
              </a:rPr>
              <a:t> </a:t>
            </a:r>
            <a:endParaRPr sz="600">
              <a:solidFill>
                <a:srgbClr val="645A44"/>
              </a:solidFill>
              <a:latin typeface="Calibri"/>
              <a:ea typeface="Calibri"/>
              <a:cs typeface="Calibri"/>
              <a:sym typeface="Calibri"/>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44"/>
          <p:cNvSpPr txBox="1"/>
          <p:nvPr/>
        </p:nvSpPr>
        <p:spPr>
          <a:xfrm>
            <a:off x="191650" y="75400"/>
            <a:ext cx="79884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666666"/>
                </a:solidFill>
                <a:latin typeface="Proxima Nova"/>
                <a:ea typeface="Proxima Nova"/>
                <a:cs typeface="Proxima Nova"/>
                <a:sym typeface="Proxima Nova"/>
              </a:rPr>
              <a:t>Power &amp; Habit Cx are most open to benefits that reward frequency while Dormant, Low Net Savers &amp; Net Losers prefer expected/timed benefits</a:t>
            </a:r>
            <a:endParaRPr b="1" sz="1700">
              <a:solidFill>
                <a:srgbClr val="666666"/>
              </a:solidFill>
              <a:latin typeface="Proxima Nova"/>
              <a:ea typeface="Proxima Nova"/>
              <a:cs typeface="Proxima Nova"/>
              <a:sym typeface="Proxima Nova"/>
            </a:endParaRPr>
          </a:p>
        </p:txBody>
      </p:sp>
      <p:sp>
        <p:nvSpPr>
          <p:cNvPr id="418" name="Google Shape;418;p44"/>
          <p:cNvSpPr txBox="1"/>
          <p:nvPr/>
        </p:nvSpPr>
        <p:spPr>
          <a:xfrm>
            <a:off x="191650" y="694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66666"/>
                </a:solidFill>
                <a:latin typeface="Proxima Nova"/>
                <a:ea typeface="Proxima Nova"/>
                <a:cs typeface="Proxima Nova"/>
                <a:sym typeface="Proxima Nova"/>
              </a:rPr>
              <a:t>Benefit Importance (MaxDiff- Items Sum to 100)</a:t>
            </a:r>
            <a:endParaRPr b="1" sz="1000">
              <a:solidFill>
                <a:srgbClr val="666666"/>
              </a:solidFill>
              <a:latin typeface="Proxima Nova"/>
              <a:ea typeface="Proxima Nova"/>
              <a:cs typeface="Proxima Nova"/>
              <a:sym typeface="Proxima Nova"/>
            </a:endParaRPr>
          </a:p>
        </p:txBody>
      </p:sp>
      <p:graphicFrame>
        <p:nvGraphicFramePr>
          <p:cNvPr id="419" name="Google Shape;419;p44"/>
          <p:cNvGraphicFramePr/>
          <p:nvPr/>
        </p:nvGraphicFramePr>
        <p:xfrm>
          <a:off x="239575" y="983400"/>
          <a:ext cx="3000000" cy="3000000"/>
        </p:xfrm>
        <a:graphic>
          <a:graphicData uri="http://schemas.openxmlformats.org/drawingml/2006/table">
            <a:tbl>
              <a:tblPr>
                <a:noFill/>
                <a:tableStyleId>{794D1563-AE1A-4CEC-8E75-9A2524978D7A}</a:tableStyleId>
              </a:tblPr>
              <a:tblGrid>
                <a:gridCol w="2477650"/>
                <a:gridCol w="638650"/>
                <a:gridCol w="638650"/>
                <a:gridCol w="638650"/>
                <a:gridCol w="638650"/>
                <a:gridCol w="638650"/>
                <a:gridCol w="638650"/>
                <a:gridCol w="638650"/>
                <a:gridCol w="638650"/>
                <a:gridCol w="638650"/>
              </a:tblGrid>
              <a:tr h="241275">
                <a:tc>
                  <a:txBody>
                    <a:bodyPr/>
                    <a:lstStyle/>
                    <a:p>
                      <a:pPr indent="0" lvl="0" marL="0" rtl="0" algn="l">
                        <a:spcBef>
                          <a:spcPts val="0"/>
                        </a:spcBef>
                        <a:spcAft>
                          <a:spcPts val="0"/>
                        </a:spcAft>
                        <a:buNone/>
                      </a:pPr>
                      <a:r>
                        <a:t/>
                      </a:r>
                      <a:endParaRPr sz="8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Total</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Power Cx</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Habit Cx</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Core Net Saver</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Low Net Saver</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Net Loser</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Dormant Cx</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Early Paid Subs</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Trial Cx</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$10 credit on your birthday</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12.88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11.53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12.73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13.35</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13.53</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13.1</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12.95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13.39</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Earn a $5 credit for every 10th order</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12.44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12.86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13.62</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13.62</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12.35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12.86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11.68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12.16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10.74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Free delivery and no service fees on orders $35+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10.93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10.73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10.61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11.02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11.17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11.71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11.42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10.66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10.18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1% cashback on every order</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10.06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10.76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11.06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11.18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9.46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9.76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7.92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On every 10th order, get an item for free (Up to $5)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9.41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9.85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10.79</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10.06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9.42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9.66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8.73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9.05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8.56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Free item everyday from popular restaurants</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9.41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9.45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8.54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8.78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8.43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9.97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10.14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9.33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9.91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One free 'Express Delivery' order per month</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6.49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5.35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6.43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7.43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6.61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7.33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Rush Reorders: upgrade all incorrect re-orders</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5.84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6.39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6.06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5.96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5.15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6.17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5.65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5.43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Cancellation forgiveness, cancel within 10 mins</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5.77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5.92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5.01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4.81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5.47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4.76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6.19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6.31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6.94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Best/experienced dasher assigned to your orders</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4.88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3.95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3.77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4.02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4.26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4.01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4.52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4.53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Access to the exclusive flash deals from top rx</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3.91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3.37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3.69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3.84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4.16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4.13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3.83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Weekly Free Lunch Sweepstakes</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3.36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3.35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3.61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3.42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3.32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2.82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3.42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4.21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Exclusive VIP support when you need help</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2.88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3.51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2.21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2.71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2.65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2.51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3.14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3.19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2E9"/>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Free package pick up and drop off every month</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1.59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1.46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1.58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1.59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1.88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2.46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220050">
                <a:tc>
                  <a:txBody>
                    <a:bodyPr/>
                    <a:lstStyle/>
                    <a:p>
                      <a:pPr indent="0" lvl="0" marL="0" rtl="0" algn="l">
                        <a:lnSpc>
                          <a:spcPct val="115000"/>
                        </a:lnSpc>
                        <a:spcBef>
                          <a:spcPts val="0"/>
                        </a:spcBef>
                        <a:spcAft>
                          <a:spcPts val="0"/>
                        </a:spcAft>
                        <a:buNone/>
                      </a:pPr>
                      <a:r>
                        <a:rPr lang="en" sz="800">
                          <a:latin typeface="Proxima Nova"/>
                          <a:ea typeface="Proxima Nova"/>
                          <a:cs typeface="Proxima Nova"/>
                          <a:sym typeface="Proxima Nova"/>
                        </a:rPr>
                        <a:t>Access to limited-edition, custom merchandise</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0.72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0.6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0.68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0.49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0.57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0.53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0.79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0.76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1.41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bl>
          </a:graphicData>
        </a:graphic>
      </p:graphicFrame>
      <p:grpSp>
        <p:nvGrpSpPr>
          <p:cNvPr id="420" name="Google Shape;420;p44"/>
          <p:cNvGrpSpPr/>
          <p:nvPr/>
        </p:nvGrpSpPr>
        <p:grpSpPr>
          <a:xfrm>
            <a:off x="2411425" y="4689125"/>
            <a:ext cx="3193500" cy="276900"/>
            <a:chOff x="506425" y="4536725"/>
            <a:chExt cx="3193500" cy="276900"/>
          </a:xfrm>
        </p:grpSpPr>
        <p:sp>
          <p:nvSpPr>
            <p:cNvPr id="421" name="Google Shape;421;p44"/>
            <p:cNvSpPr txBox="1"/>
            <p:nvPr/>
          </p:nvSpPr>
          <p:spPr>
            <a:xfrm>
              <a:off x="2104225" y="4536725"/>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Exclusives</a:t>
              </a:r>
              <a:endParaRPr b="1" sz="600">
                <a:latin typeface="Proxima Nova"/>
                <a:ea typeface="Proxima Nova"/>
                <a:cs typeface="Proxima Nova"/>
                <a:sym typeface="Proxima Nova"/>
              </a:endParaRPr>
            </a:p>
          </p:txBody>
        </p:sp>
        <p:sp>
          <p:nvSpPr>
            <p:cNvPr id="422" name="Google Shape;422;p44"/>
            <p:cNvSpPr txBox="1"/>
            <p:nvPr/>
          </p:nvSpPr>
          <p:spPr>
            <a:xfrm>
              <a:off x="580225" y="4536725"/>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Surprise &amp; Delight</a:t>
              </a:r>
              <a:endParaRPr b="1" sz="600">
                <a:latin typeface="Proxima Nova"/>
                <a:ea typeface="Proxima Nova"/>
                <a:cs typeface="Proxima Nova"/>
                <a:sym typeface="Proxima Nova"/>
              </a:endParaRPr>
            </a:p>
          </p:txBody>
        </p:sp>
        <p:sp>
          <p:nvSpPr>
            <p:cNvPr id="423" name="Google Shape;423;p44"/>
            <p:cNvSpPr/>
            <p:nvPr/>
          </p:nvSpPr>
          <p:spPr>
            <a:xfrm>
              <a:off x="506425" y="4604825"/>
              <a:ext cx="150000" cy="140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
            <p:cNvSpPr/>
            <p:nvPr/>
          </p:nvSpPr>
          <p:spPr>
            <a:xfrm>
              <a:off x="1344625" y="4604825"/>
              <a:ext cx="150000" cy="140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4"/>
            <p:cNvSpPr txBox="1"/>
            <p:nvPr/>
          </p:nvSpPr>
          <p:spPr>
            <a:xfrm>
              <a:off x="1418425" y="4536725"/>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Affordability</a:t>
              </a:r>
              <a:endParaRPr b="1" sz="600">
                <a:latin typeface="Proxima Nova"/>
                <a:ea typeface="Proxima Nova"/>
                <a:cs typeface="Proxima Nova"/>
                <a:sym typeface="Proxima Nova"/>
              </a:endParaRPr>
            </a:p>
          </p:txBody>
        </p:sp>
        <p:sp>
          <p:nvSpPr>
            <p:cNvPr id="426" name="Google Shape;426;p44"/>
            <p:cNvSpPr/>
            <p:nvPr/>
          </p:nvSpPr>
          <p:spPr>
            <a:xfrm>
              <a:off x="2030425" y="4604825"/>
              <a:ext cx="150000" cy="140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4"/>
            <p:cNvSpPr txBox="1"/>
            <p:nvPr/>
          </p:nvSpPr>
          <p:spPr>
            <a:xfrm>
              <a:off x="2713825" y="4536725"/>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Quality &amp; Experience</a:t>
              </a:r>
              <a:endParaRPr b="1" sz="600">
                <a:latin typeface="Proxima Nova"/>
                <a:ea typeface="Proxima Nova"/>
                <a:cs typeface="Proxima Nova"/>
                <a:sym typeface="Proxima Nova"/>
              </a:endParaRPr>
            </a:p>
          </p:txBody>
        </p:sp>
        <p:sp>
          <p:nvSpPr>
            <p:cNvPr id="428" name="Google Shape;428;p44"/>
            <p:cNvSpPr/>
            <p:nvPr/>
          </p:nvSpPr>
          <p:spPr>
            <a:xfrm>
              <a:off x="2640025" y="4604825"/>
              <a:ext cx="150000" cy="1407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44"/>
          <p:cNvSpPr txBox="1"/>
          <p:nvPr/>
        </p:nvSpPr>
        <p:spPr>
          <a:xfrm>
            <a:off x="108550" y="4873975"/>
            <a:ext cx="738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5"/>
          <p:cNvSpPr txBox="1"/>
          <p:nvPr>
            <p:ph idx="12" type="sldNum"/>
          </p:nvPr>
        </p:nvSpPr>
        <p:spPr>
          <a:xfrm>
            <a:off x="79462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5" name="Google Shape;435;p45"/>
          <p:cNvSpPr txBox="1"/>
          <p:nvPr/>
        </p:nvSpPr>
        <p:spPr>
          <a:xfrm>
            <a:off x="390825" y="238175"/>
            <a:ext cx="8055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Quantified benefits (e.g. $, %) provide greatest level of clarity</a:t>
            </a:r>
            <a:endParaRPr b="1" sz="2200">
              <a:solidFill>
                <a:srgbClr val="666666"/>
              </a:solidFill>
              <a:latin typeface="Proxima Nova"/>
              <a:ea typeface="Proxima Nova"/>
              <a:cs typeface="Proxima Nova"/>
              <a:sym typeface="Proxima Nova"/>
            </a:endParaRPr>
          </a:p>
        </p:txBody>
      </p:sp>
      <p:sp>
        <p:nvSpPr>
          <p:cNvPr id="436" name="Google Shape;436;p45"/>
          <p:cNvSpPr/>
          <p:nvPr/>
        </p:nvSpPr>
        <p:spPr>
          <a:xfrm>
            <a:off x="237275" y="896725"/>
            <a:ext cx="2743200" cy="3324900"/>
          </a:xfrm>
          <a:prstGeom prst="roundRect">
            <a:avLst>
              <a:gd fmla="val 16667" name="adj"/>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Easy to Understand</a:t>
            </a:r>
            <a:endParaRPr b="1"/>
          </a:p>
          <a:p>
            <a:pPr indent="0" lvl="0" marL="0" rtl="0" algn="ctr">
              <a:spcBef>
                <a:spcPts val="0"/>
              </a:spcBef>
              <a:spcAft>
                <a:spcPts val="0"/>
              </a:spcAft>
              <a:buNone/>
            </a:pPr>
            <a:r>
              <a:rPr lang="en" sz="800"/>
              <a:t>(90%+ Very/Somewhat Easy to Understand)</a:t>
            </a:r>
            <a:endParaRPr sz="8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Earn a $5 for every 10th order (93%)</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$10 credit on your birthday (93%)</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Free delivery and no service fees on orders $35+ (90%)</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On every 10th order, get an item for free (89%)</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1% cashback on every order (87%)</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Cancellation forgiveness (86%)</a:t>
            </a:r>
            <a:endParaRPr sz="1000">
              <a:latin typeface="Proxima Nova"/>
              <a:ea typeface="Proxima Nova"/>
              <a:cs typeface="Proxima Nova"/>
              <a:sym typeface="Proxima Nova"/>
            </a:endParaRPr>
          </a:p>
          <a:p>
            <a:pPr indent="0" lvl="0" marL="0" rtl="0" algn="ctr">
              <a:spcBef>
                <a:spcPts val="100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437" name="Google Shape;437;p45"/>
          <p:cNvSpPr/>
          <p:nvPr/>
        </p:nvSpPr>
        <p:spPr>
          <a:xfrm>
            <a:off x="3259800" y="896725"/>
            <a:ext cx="2743200" cy="3324900"/>
          </a:xfrm>
          <a:prstGeom prst="roundRect">
            <a:avLst>
              <a:gd fmla="val 16667" name="adj"/>
            </a:avLst>
          </a:prstGeom>
          <a:solidFill>
            <a:srgbClr val="FFE5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Some Obscurity</a:t>
            </a:r>
            <a:endParaRPr b="1"/>
          </a:p>
          <a:p>
            <a:pPr indent="0" lvl="0" marL="0" rtl="0" algn="ctr">
              <a:spcBef>
                <a:spcPts val="0"/>
              </a:spcBef>
              <a:spcAft>
                <a:spcPts val="0"/>
              </a:spcAft>
              <a:buNone/>
            </a:pPr>
            <a:r>
              <a:rPr lang="en" sz="800">
                <a:solidFill>
                  <a:srgbClr val="000000"/>
                </a:solidFill>
              </a:rPr>
              <a:t>(</a:t>
            </a:r>
            <a:r>
              <a:rPr lang="en" sz="800"/>
              <a:t>75</a:t>
            </a:r>
            <a:r>
              <a:rPr lang="en" sz="800">
                <a:solidFill>
                  <a:srgbClr val="000000"/>
                </a:solidFill>
              </a:rPr>
              <a:t>-8</a:t>
            </a:r>
            <a:r>
              <a:rPr lang="en" sz="800"/>
              <a:t>9</a:t>
            </a:r>
            <a:r>
              <a:rPr lang="en" sz="800">
                <a:solidFill>
                  <a:srgbClr val="000000"/>
                </a:solidFill>
              </a:rPr>
              <a:t>%+ Very/Somewhat Easy to Understand)</a:t>
            </a:r>
            <a:endParaRPr sz="800">
              <a:solidFill>
                <a:srgbClr val="000000"/>
              </a:solidFill>
            </a:endParaRPr>
          </a:p>
          <a:p>
            <a:pPr indent="0" lvl="0" marL="0" rtl="0" algn="ctr">
              <a:spcBef>
                <a:spcPts val="0"/>
              </a:spcBef>
              <a:spcAft>
                <a:spcPts val="0"/>
              </a:spcAft>
              <a:buNone/>
            </a:pPr>
            <a:r>
              <a:t/>
            </a:r>
            <a:endParaRPr sz="800">
              <a:solidFill>
                <a:srgbClr val="000000"/>
              </a:solidFill>
            </a:endParaRPr>
          </a:p>
          <a:p>
            <a:pPr indent="0" lvl="0" marL="0" rtl="0" algn="ctr">
              <a:spcBef>
                <a:spcPts val="0"/>
              </a:spcBef>
              <a:spcAft>
                <a:spcPts val="0"/>
              </a:spcAft>
              <a:buNone/>
            </a:pPr>
            <a:r>
              <a:t/>
            </a:r>
            <a:endParaRPr sz="800">
              <a:solidFill>
                <a:srgbClr val="000000"/>
              </a:solidFill>
            </a:endParaRPr>
          </a:p>
          <a:p>
            <a:pPr indent="0" lvl="0" marL="0" rtl="0" algn="ctr">
              <a:spcBef>
                <a:spcPts val="0"/>
              </a:spcBef>
              <a:spcAft>
                <a:spcPts val="0"/>
              </a:spcAft>
              <a:buClr>
                <a:srgbClr val="000000"/>
              </a:buClr>
              <a:buSzPts val="1100"/>
              <a:buFont typeface="Arial"/>
              <a:buNone/>
            </a:pPr>
            <a:r>
              <a:t/>
            </a:r>
            <a:endParaRPr sz="800">
              <a:solidFill>
                <a:srgbClr val="000000"/>
              </a:solidFill>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1% cashback on every order (87%)</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Cancellation forgiveness (86%)</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One free “Express Delivery” order per month (83%)</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Free item everyday (83%)</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Best/experienced Dasher assigned to order (81%)</a:t>
            </a:r>
            <a:endParaRPr sz="1000">
              <a:solidFill>
                <a:schemeClr val="dk1"/>
              </a:solidFill>
              <a:latin typeface="Proxima Nova"/>
              <a:ea typeface="Proxima Nova"/>
              <a:cs typeface="Proxima Nova"/>
              <a:sym typeface="Proxima Nova"/>
            </a:endParaRPr>
          </a:p>
          <a:p>
            <a:pPr indent="0" lvl="0" marL="0" rtl="0" algn="ctr">
              <a:lnSpc>
                <a:spcPct val="115000"/>
              </a:lnSpc>
              <a:spcBef>
                <a:spcPts val="1000"/>
              </a:spcBef>
              <a:spcAft>
                <a:spcPts val="0"/>
              </a:spcAft>
              <a:buNone/>
            </a:pPr>
            <a:r>
              <a:t/>
            </a:r>
            <a:endParaRPr sz="1200"/>
          </a:p>
          <a:p>
            <a:pPr indent="0" lvl="0" marL="0" rtl="0" algn="ctr">
              <a:spcBef>
                <a:spcPts val="0"/>
              </a:spcBef>
              <a:spcAft>
                <a:spcPts val="0"/>
              </a:spcAft>
              <a:buNone/>
            </a:pPr>
            <a:r>
              <a:t/>
            </a:r>
            <a:endParaRPr/>
          </a:p>
        </p:txBody>
      </p:sp>
      <p:sp>
        <p:nvSpPr>
          <p:cNvPr id="438" name="Google Shape;438;p45"/>
          <p:cNvSpPr/>
          <p:nvPr/>
        </p:nvSpPr>
        <p:spPr>
          <a:xfrm>
            <a:off x="6301025" y="896725"/>
            <a:ext cx="2743200" cy="3324900"/>
          </a:xfrm>
          <a:prstGeom prst="roundRect">
            <a:avLst>
              <a:gd fmla="val 16667" name="adj"/>
            </a:avLst>
          </a:prstGeom>
          <a:solidFill>
            <a:srgbClr val="EA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Confusing</a:t>
            </a:r>
            <a:endParaRPr b="1"/>
          </a:p>
          <a:p>
            <a:pPr indent="0" lvl="0" marL="0" rtl="0" algn="ctr">
              <a:spcBef>
                <a:spcPts val="0"/>
              </a:spcBef>
              <a:spcAft>
                <a:spcPts val="0"/>
              </a:spcAft>
              <a:buNone/>
            </a:pPr>
            <a:r>
              <a:rPr lang="en" sz="800">
                <a:solidFill>
                  <a:srgbClr val="000000"/>
                </a:solidFill>
              </a:rPr>
              <a:t>(&lt;</a:t>
            </a:r>
            <a:r>
              <a:rPr lang="en" sz="800"/>
              <a:t>75</a:t>
            </a:r>
            <a:r>
              <a:rPr lang="en" sz="800">
                <a:solidFill>
                  <a:srgbClr val="000000"/>
                </a:solidFill>
              </a:rPr>
              <a:t>% Very/Somewhat Easy to Understand)</a:t>
            </a:r>
            <a:endParaRPr sz="800">
              <a:solidFill>
                <a:srgbClr val="000000"/>
              </a:solidFill>
            </a:endParaRPr>
          </a:p>
          <a:p>
            <a:pPr indent="0" lvl="0" marL="0" rtl="0" algn="ctr">
              <a:spcBef>
                <a:spcPts val="0"/>
              </a:spcBef>
              <a:spcAft>
                <a:spcPts val="0"/>
              </a:spcAft>
              <a:buNone/>
            </a:pPr>
            <a:r>
              <a:t/>
            </a:r>
            <a:endParaRPr sz="800">
              <a:solidFill>
                <a:srgbClr val="000000"/>
              </a:solidFill>
            </a:endParaRPr>
          </a:p>
          <a:p>
            <a:pPr indent="0" lvl="0" marL="0" rtl="0" algn="ctr">
              <a:spcBef>
                <a:spcPts val="0"/>
              </a:spcBef>
              <a:spcAft>
                <a:spcPts val="0"/>
              </a:spcAft>
              <a:buNone/>
            </a:pPr>
            <a:r>
              <a:t/>
            </a:r>
            <a:endParaRPr sz="800">
              <a:solidFill>
                <a:srgbClr val="000000"/>
              </a:solidFill>
            </a:endParaRPr>
          </a:p>
          <a:p>
            <a:pPr indent="0" lvl="0" marL="0" rtl="0" algn="ctr">
              <a:spcBef>
                <a:spcPts val="0"/>
              </a:spcBef>
              <a:spcAft>
                <a:spcPts val="0"/>
              </a:spcAft>
              <a:buNone/>
            </a:pPr>
            <a:r>
              <a:t/>
            </a:r>
            <a:endParaRPr sz="800">
              <a:solidFill>
                <a:srgbClr val="000000"/>
              </a:solidFill>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Weekly Free Lunch Sweepstakes (74%)</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Access to exclusive flash deals from top restaurants (73%)</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Exclusive VIP support (69%)</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Rush Reorders (67%)</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Free package pickup every month (65%)</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Access to limited-edition custom merchandise (64%)</a:t>
            </a:r>
            <a:endParaRPr sz="1000">
              <a:latin typeface="Proxima Nova"/>
              <a:ea typeface="Proxima Nova"/>
              <a:cs typeface="Proxima Nova"/>
              <a:sym typeface="Proxima Nova"/>
            </a:endParaRPr>
          </a:p>
          <a:p>
            <a:pPr indent="0" lvl="0" marL="0" rtl="0" algn="ctr">
              <a:spcBef>
                <a:spcPts val="1000"/>
              </a:spcBef>
              <a:spcAft>
                <a:spcPts val="0"/>
              </a:spcAft>
              <a:buNone/>
            </a:pPr>
            <a:r>
              <a:t/>
            </a:r>
            <a:endParaRPr sz="1200"/>
          </a:p>
          <a:p>
            <a:pPr indent="0" lvl="0" marL="0" rtl="0" algn="ctr">
              <a:spcBef>
                <a:spcPts val="0"/>
              </a:spcBef>
              <a:spcAft>
                <a:spcPts val="0"/>
              </a:spcAft>
              <a:buClr>
                <a:srgbClr val="000000"/>
              </a:buClr>
              <a:buSzPts val="1100"/>
              <a:buFont typeface="Arial"/>
              <a:buNone/>
            </a:pPr>
            <a:r>
              <a:t/>
            </a:r>
            <a:endParaRPr sz="800">
              <a:solidFill>
                <a:srgbClr val="000000"/>
              </a:solidFill>
            </a:endParaRPr>
          </a:p>
        </p:txBody>
      </p:sp>
      <p:sp>
        <p:nvSpPr>
          <p:cNvPr id="439" name="Google Shape;439;p45"/>
          <p:cNvSpPr txBox="1"/>
          <p:nvPr/>
        </p:nvSpPr>
        <p:spPr>
          <a:xfrm>
            <a:off x="408675" y="4253050"/>
            <a:ext cx="726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dk1"/>
                </a:solidFill>
                <a:latin typeface="Proxima Nova"/>
                <a:ea typeface="Proxima Nova"/>
                <a:cs typeface="Proxima Nova"/>
                <a:sym typeface="Proxima Nova"/>
              </a:rPr>
              <a:t>**No notable significant differences among segments, trial &amp; early sub generally have lower levels of clarity compared to other segments</a:t>
            </a:r>
            <a:endParaRPr b="1" i="1" sz="800">
              <a:solidFill>
                <a:schemeClr val="dk1"/>
              </a:solidFill>
              <a:latin typeface="Proxima Nova"/>
              <a:ea typeface="Proxima Nova"/>
              <a:cs typeface="Proxima Nova"/>
              <a:sym typeface="Proxima Nova"/>
            </a:endParaRPr>
          </a:p>
        </p:txBody>
      </p:sp>
      <p:sp>
        <p:nvSpPr>
          <p:cNvPr id="440" name="Google Shape;440;p45"/>
          <p:cNvSpPr txBox="1"/>
          <p:nvPr/>
        </p:nvSpPr>
        <p:spPr>
          <a:xfrm>
            <a:off x="108550" y="47215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How easy to understand is </a:t>
            </a:r>
            <a:r>
              <a:rPr b="1" lang="en" sz="600">
                <a:solidFill>
                  <a:srgbClr val="222222"/>
                </a:solidFill>
                <a:latin typeface="Proxima Nova"/>
                <a:ea typeface="Proxima Nova"/>
                <a:cs typeface="Proxima Nova"/>
                <a:sym typeface="Proxima Nova"/>
              </a:rPr>
              <a:t>[insert benefit]</a:t>
            </a:r>
            <a:r>
              <a:rPr lang="en" sz="600">
                <a:solidFill>
                  <a:srgbClr val="222222"/>
                </a:solidFill>
                <a:latin typeface="Proxima Nova"/>
                <a:ea typeface="Proxima Nova"/>
                <a:cs typeface="Proxima Nova"/>
                <a:sym typeface="Proxima Nova"/>
              </a:rPr>
              <a:t>?</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6"/>
          <p:cNvSpPr txBox="1"/>
          <p:nvPr>
            <p:ph idx="12" type="sldNum"/>
          </p:nvPr>
        </p:nvSpPr>
        <p:spPr>
          <a:xfrm>
            <a:off x="79462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p46"/>
          <p:cNvSpPr txBox="1"/>
          <p:nvPr/>
        </p:nvSpPr>
        <p:spPr>
          <a:xfrm>
            <a:off x="359675" y="137075"/>
            <a:ext cx="8055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Affordability benefits are considered extremely helpful while quality &amp; experience add some value</a:t>
            </a:r>
            <a:endParaRPr b="1" sz="2200">
              <a:solidFill>
                <a:srgbClr val="666666"/>
              </a:solidFill>
              <a:latin typeface="Proxima Nova"/>
              <a:ea typeface="Proxima Nova"/>
              <a:cs typeface="Proxima Nova"/>
              <a:sym typeface="Proxima Nova"/>
            </a:endParaRPr>
          </a:p>
        </p:txBody>
      </p:sp>
      <p:sp>
        <p:nvSpPr>
          <p:cNvPr id="447" name="Google Shape;447;p46"/>
          <p:cNvSpPr/>
          <p:nvPr/>
        </p:nvSpPr>
        <p:spPr>
          <a:xfrm>
            <a:off x="237275" y="1049125"/>
            <a:ext cx="2743200" cy="3228000"/>
          </a:xfrm>
          <a:prstGeom prst="roundRect">
            <a:avLst>
              <a:gd fmla="val 16667" name="adj"/>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Extremely Useful</a:t>
            </a:r>
            <a:endParaRPr b="1"/>
          </a:p>
          <a:p>
            <a:pPr indent="0" lvl="0" marL="0" rtl="0" algn="ctr">
              <a:spcBef>
                <a:spcPts val="0"/>
              </a:spcBef>
              <a:spcAft>
                <a:spcPts val="0"/>
              </a:spcAft>
              <a:buNone/>
            </a:pPr>
            <a:r>
              <a:rPr lang="en" sz="800"/>
              <a:t>(70%+ Very/Somewhat Useful)</a:t>
            </a:r>
            <a:endParaRPr sz="8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292100" lvl="0" marL="457200" rtl="0" algn="l">
              <a:spcBef>
                <a:spcPts val="0"/>
              </a:spcBef>
              <a:spcAft>
                <a:spcPts val="0"/>
              </a:spcAft>
              <a:buSzPts val="1000"/>
              <a:buFont typeface="Proxima Nova"/>
              <a:buChar char="●"/>
            </a:pPr>
            <a:r>
              <a:rPr lang="en" sz="1000">
                <a:solidFill>
                  <a:schemeClr val="dk1"/>
                </a:solidFill>
                <a:latin typeface="Proxima Nova"/>
                <a:ea typeface="Proxima Nova"/>
                <a:cs typeface="Proxima Nova"/>
                <a:sym typeface="Proxima Nova"/>
              </a:rPr>
              <a:t>$10 credit on your birthday (80%)</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Earn a $5 for every 10th order (78%)</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Free delivery and no service fees on orders $35+ (72%)</a:t>
            </a:r>
            <a:endParaRPr sz="1000">
              <a:latin typeface="Proxima Nova"/>
              <a:ea typeface="Proxima Nova"/>
              <a:cs typeface="Proxima Nova"/>
              <a:sym typeface="Proxima Nova"/>
            </a:endParaRPr>
          </a:p>
          <a:p>
            <a:pPr indent="0" lvl="0" marL="0" rtl="0" algn="l">
              <a:spcBef>
                <a:spcPts val="1000"/>
              </a:spcBef>
              <a:spcAft>
                <a:spcPts val="0"/>
              </a:spcAft>
              <a:buNone/>
            </a:pPr>
            <a:r>
              <a:t/>
            </a:r>
            <a:endParaRPr sz="1200"/>
          </a:p>
          <a:p>
            <a:pPr indent="0" lvl="0" marL="0" rtl="0" algn="ctr">
              <a:spcBef>
                <a:spcPts val="1000"/>
              </a:spcBef>
              <a:spcAft>
                <a:spcPts val="0"/>
              </a:spcAft>
              <a:buNone/>
            </a:pPr>
            <a:r>
              <a:t/>
            </a:r>
            <a:endParaRPr sz="12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448" name="Google Shape;448;p46"/>
          <p:cNvSpPr/>
          <p:nvPr/>
        </p:nvSpPr>
        <p:spPr>
          <a:xfrm>
            <a:off x="3259800" y="1049125"/>
            <a:ext cx="2743200" cy="3228000"/>
          </a:xfrm>
          <a:prstGeom prst="roundRect">
            <a:avLst>
              <a:gd fmla="val 16667" name="adj"/>
            </a:avLst>
          </a:prstGeom>
          <a:solidFill>
            <a:srgbClr val="FFE5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Some Value</a:t>
            </a:r>
            <a:endParaRPr b="1"/>
          </a:p>
          <a:p>
            <a:pPr indent="0" lvl="0" marL="0" rtl="0" algn="ctr">
              <a:spcBef>
                <a:spcPts val="0"/>
              </a:spcBef>
              <a:spcAft>
                <a:spcPts val="0"/>
              </a:spcAft>
              <a:buNone/>
            </a:pPr>
            <a:r>
              <a:rPr lang="en" sz="800">
                <a:solidFill>
                  <a:srgbClr val="000000"/>
                </a:solidFill>
              </a:rPr>
              <a:t>(</a:t>
            </a:r>
            <a:r>
              <a:rPr lang="en" sz="800"/>
              <a:t>50</a:t>
            </a:r>
            <a:r>
              <a:rPr lang="en" sz="800">
                <a:solidFill>
                  <a:srgbClr val="000000"/>
                </a:solidFill>
              </a:rPr>
              <a:t>-</a:t>
            </a:r>
            <a:r>
              <a:rPr lang="en" sz="800"/>
              <a:t>69</a:t>
            </a:r>
            <a:r>
              <a:rPr lang="en" sz="800">
                <a:solidFill>
                  <a:srgbClr val="000000"/>
                </a:solidFill>
              </a:rPr>
              <a:t>%+ Very/Somewhat </a:t>
            </a:r>
            <a:r>
              <a:rPr lang="en" sz="800"/>
              <a:t>Useful</a:t>
            </a:r>
            <a:r>
              <a:rPr lang="en" sz="800">
                <a:solidFill>
                  <a:srgbClr val="000000"/>
                </a:solidFill>
              </a:rPr>
              <a:t>)</a:t>
            </a:r>
            <a:endParaRPr sz="800">
              <a:solidFill>
                <a:srgbClr val="000000"/>
              </a:solidFill>
            </a:endParaRPr>
          </a:p>
          <a:p>
            <a:pPr indent="0" lvl="0" marL="0" rtl="0" algn="ctr">
              <a:spcBef>
                <a:spcPts val="0"/>
              </a:spcBef>
              <a:spcAft>
                <a:spcPts val="0"/>
              </a:spcAft>
              <a:buNone/>
            </a:pPr>
            <a:r>
              <a:t/>
            </a:r>
            <a:endParaRPr sz="800">
              <a:solidFill>
                <a:srgbClr val="000000"/>
              </a:solidFill>
            </a:endParaRPr>
          </a:p>
          <a:p>
            <a:pPr indent="0" lvl="0" marL="0" rtl="0" algn="ctr">
              <a:spcBef>
                <a:spcPts val="0"/>
              </a:spcBef>
              <a:spcAft>
                <a:spcPts val="0"/>
              </a:spcAft>
              <a:buNone/>
            </a:pPr>
            <a:r>
              <a:t/>
            </a:r>
            <a:endParaRPr sz="800">
              <a:solidFill>
                <a:srgbClr val="000000"/>
              </a:solidFill>
            </a:endParaRPr>
          </a:p>
          <a:p>
            <a:pPr indent="0" lvl="0" marL="0" rtl="0" algn="ctr">
              <a:spcBef>
                <a:spcPts val="0"/>
              </a:spcBef>
              <a:spcAft>
                <a:spcPts val="0"/>
              </a:spcAft>
              <a:buClr>
                <a:srgbClr val="000000"/>
              </a:buClr>
              <a:buSzPts val="1100"/>
              <a:buFont typeface="Arial"/>
              <a:buNone/>
            </a:pPr>
            <a:r>
              <a:t/>
            </a:r>
            <a:endParaRPr sz="800">
              <a:solidFill>
                <a:srgbClr val="000000"/>
              </a:solidFill>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On every 10th order, get an item for free (66%)</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1% cashback on every order (63%)</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Cancellation forgiveness (57%)</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Free item everyday (55%)</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One free “Express Delivery” order per month (53%)</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Rush Reorders (51%)</a:t>
            </a:r>
            <a:endParaRPr sz="1000">
              <a:solidFill>
                <a:schemeClr val="dk1"/>
              </a:solidFill>
              <a:latin typeface="Proxima Nova"/>
              <a:ea typeface="Proxima Nova"/>
              <a:cs typeface="Proxima Nova"/>
              <a:sym typeface="Proxima Nova"/>
            </a:endParaRPr>
          </a:p>
          <a:p>
            <a:pPr indent="0" lvl="0" marL="0" rtl="0" algn="ctr">
              <a:lnSpc>
                <a:spcPct val="115000"/>
              </a:lnSpc>
              <a:spcBef>
                <a:spcPts val="1000"/>
              </a:spcBef>
              <a:spcAft>
                <a:spcPts val="0"/>
              </a:spcAft>
              <a:buNone/>
            </a:pPr>
            <a:r>
              <a:t/>
            </a:r>
            <a:endParaRPr sz="1200"/>
          </a:p>
          <a:p>
            <a:pPr indent="0" lvl="0" marL="0" rtl="0" algn="ctr">
              <a:spcBef>
                <a:spcPts val="0"/>
              </a:spcBef>
              <a:spcAft>
                <a:spcPts val="0"/>
              </a:spcAft>
              <a:buNone/>
            </a:pPr>
            <a:r>
              <a:t/>
            </a:r>
            <a:endParaRPr/>
          </a:p>
        </p:txBody>
      </p:sp>
      <p:sp>
        <p:nvSpPr>
          <p:cNvPr id="449" name="Google Shape;449;p46"/>
          <p:cNvSpPr/>
          <p:nvPr/>
        </p:nvSpPr>
        <p:spPr>
          <a:xfrm>
            <a:off x="6301025" y="1049125"/>
            <a:ext cx="2743200" cy="3228000"/>
          </a:xfrm>
          <a:prstGeom prst="roundRect">
            <a:avLst>
              <a:gd fmla="val 16667" name="adj"/>
            </a:avLst>
          </a:prstGeom>
          <a:solidFill>
            <a:srgbClr val="EA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Unnecessary</a:t>
            </a:r>
            <a:endParaRPr b="1"/>
          </a:p>
          <a:p>
            <a:pPr indent="0" lvl="0" marL="0" rtl="0" algn="ctr">
              <a:spcBef>
                <a:spcPts val="0"/>
              </a:spcBef>
              <a:spcAft>
                <a:spcPts val="0"/>
              </a:spcAft>
              <a:buNone/>
            </a:pPr>
            <a:r>
              <a:rPr lang="en" sz="800">
                <a:solidFill>
                  <a:srgbClr val="000000"/>
                </a:solidFill>
              </a:rPr>
              <a:t>(&lt;</a:t>
            </a:r>
            <a:r>
              <a:rPr lang="en" sz="800"/>
              <a:t>50</a:t>
            </a:r>
            <a:r>
              <a:rPr lang="en" sz="800">
                <a:solidFill>
                  <a:srgbClr val="000000"/>
                </a:solidFill>
              </a:rPr>
              <a:t>% Very/Somewhat </a:t>
            </a:r>
            <a:r>
              <a:rPr lang="en" sz="800"/>
              <a:t>Useful</a:t>
            </a:r>
            <a:r>
              <a:rPr lang="en" sz="800">
                <a:solidFill>
                  <a:srgbClr val="000000"/>
                </a:solidFill>
              </a:rPr>
              <a:t>)</a:t>
            </a:r>
            <a:endParaRPr sz="800">
              <a:solidFill>
                <a:srgbClr val="000000"/>
              </a:solidFill>
            </a:endParaRPr>
          </a:p>
          <a:p>
            <a:pPr indent="0" lvl="0" marL="0" rtl="0" algn="ctr">
              <a:spcBef>
                <a:spcPts val="0"/>
              </a:spcBef>
              <a:spcAft>
                <a:spcPts val="0"/>
              </a:spcAft>
              <a:buNone/>
            </a:pPr>
            <a:r>
              <a:t/>
            </a:r>
            <a:endParaRPr sz="800">
              <a:solidFill>
                <a:srgbClr val="000000"/>
              </a:solidFill>
            </a:endParaRPr>
          </a:p>
          <a:p>
            <a:pPr indent="0" lvl="0" marL="0" rtl="0" algn="ctr">
              <a:spcBef>
                <a:spcPts val="0"/>
              </a:spcBef>
              <a:spcAft>
                <a:spcPts val="0"/>
              </a:spcAft>
              <a:buNone/>
            </a:pPr>
            <a:r>
              <a:t/>
            </a:r>
            <a:endParaRPr sz="800">
              <a:solidFill>
                <a:srgbClr val="000000"/>
              </a:solidFill>
            </a:endParaRPr>
          </a:p>
          <a:p>
            <a:pPr indent="0" lvl="0" marL="0" rtl="0" algn="ctr">
              <a:spcBef>
                <a:spcPts val="0"/>
              </a:spcBef>
              <a:spcAft>
                <a:spcPts val="0"/>
              </a:spcAft>
              <a:buNone/>
            </a:pPr>
            <a:r>
              <a:t/>
            </a:r>
            <a:endParaRPr sz="800">
              <a:solidFill>
                <a:srgbClr val="000000"/>
              </a:solidFill>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Best/experienced Dasher assigned to order (44%)</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Exclusive VIP support (40%)</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Access to exclusive flash deals from top restaurants (34%)</a:t>
            </a:r>
            <a:endParaRPr sz="1000">
              <a:solidFill>
                <a:schemeClr val="dk1"/>
              </a:solidFill>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Weekly Free Lunch Sweepstakes (34%)</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Free package pickup (25%)</a:t>
            </a:r>
            <a:endParaRPr sz="1000">
              <a:latin typeface="Proxima Nova"/>
              <a:ea typeface="Proxima Nova"/>
              <a:cs typeface="Proxima Nova"/>
              <a:sym typeface="Proxima Nova"/>
            </a:endParaRPr>
          </a:p>
          <a:p>
            <a:pPr indent="-292100" lvl="0" marL="457200" rtl="0" algn="l">
              <a:spcBef>
                <a:spcPts val="1000"/>
              </a:spcBef>
              <a:spcAft>
                <a:spcPts val="0"/>
              </a:spcAft>
              <a:buSzPts val="1000"/>
              <a:buFont typeface="Proxima Nova"/>
              <a:buChar char="●"/>
            </a:pPr>
            <a:r>
              <a:rPr lang="en" sz="1000">
                <a:latin typeface="Proxima Nova"/>
                <a:ea typeface="Proxima Nova"/>
                <a:cs typeface="Proxima Nova"/>
                <a:sym typeface="Proxima Nova"/>
              </a:rPr>
              <a:t>Access to limited-edition custom merchandise (17%)</a:t>
            </a:r>
            <a:endParaRPr sz="1000">
              <a:latin typeface="Proxima Nova"/>
              <a:ea typeface="Proxima Nova"/>
              <a:cs typeface="Proxima Nova"/>
              <a:sym typeface="Proxima Nova"/>
            </a:endParaRPr>
          </a:p>
          <a:p>
            <a:pPr indent="0" lvl="0" marL="0" rtl="0" algn="ctr">
              <a:spcBef>
                <a:spcPts val="1000"/>
              </a:spcBef>
              <a:spcAft>
                <a:spcPts val="0"/>
              </a:spcAft>
              <a:buNone/>
            </a:pPr>
            <a:r>
              <a:t/>
            </a:r>
            <a:endParaRPr sz="1200"/>
          </a:p>
          <a:p>
            <a:pPr indent="0" lvl="0" marL="0" rtl="0" algn="ctr">
              <a:spcBef>
                <a:spcPts val="0"/>
              </a:spcBef>
              <a:spcAft>
                <a:spcPts val="0"/>
              </a:spcAft>
              <a:buClr>
                <a:srgbClr val="000000"/>
              </a:buClr>
              <a:buSzPts val="1100"/>
              <a:buFont typeface="Arial"/>
              <a:buNone/>
            </a:pPr>
            <a:r>
              <a:t/>
            </a:r>
            <a:endParaRPr sz="800">
              <a:solidFill>
                <a:srgbClr val="000000"/>
              </a:solidFill>
            </a:endParaRPr>
          </a:p>
        </p:txBody>
      </p:sp>
      <p:sp>
        <p:nvSpPr>
          <p:cNvPr id="450" name="Google Shape;450;p46"/>
          <p:cNvSpPr txBox="1"/>
          <p:nvPr/>
        </p:nvSpPr>
        <p:spPr>
          <a:xfrm>
            <a:off x="408675" y="4253050"/>
            <a:ext cx="726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dk1"/>
                </a:solidFill>
                <a:latin typeface="Proxima Nova"/>
                <a:ea typeface="Proxima Nova"/>
                <a:cs typeface="Proxima Nova"/>
                <a:sym typeface="Proxima Nova"/>
              </a:rPr>
              <a:t>**No notable significant differences among segments, trial &amp; early sub generally have lower levels of clarity compared to other segments</a:t>
            </a:r>
            <a:endParaRPr b="1" i="1" sz="800">
              <a:solidFill>
                <a:schemeClr val="dk1"/>
              </a:solidFill>
              <a:latin typeface="Proxima Nova"/>
              <a:ea typeface="Proxima Nova"/>
              <a:cs typeface="Proxima Nova"/>
              <a:sym typeface="Proxima Nova"/>
            </a:endParaRPr>
          </a:p>
        </p:txBody>
      </p:sp>
      <p:sp>
        <p:nvSpPr>
          <p:cNvPr id="451" name="Google Shape;451;p46"/>
          <p:cNvSpPr txBox="1"/>
          <p:nvPr/>
        </p:nvSpPr>
        <p:spPr>
          <a:xfrm>
            <a:off x="108550" y="47215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How useful is [</a:t>
            </a:r>
            <a:r>
              <a:rPr b="1" lang="en" sz="600">
                <a:solidFill>
                  <a:srgbClr val="222222"/>
                </a:solidFill>
                <a:latin typeface="Proxima Nova"/>
                <a:ea typeface="Proxima Nova"/>
                <a:cs typeface="Proxima Nova"/>
                <a:sym typeface="Proxima Nova"/>
              </a:rPr>
              <a:t>insert benefit]</a:t>
            </a:r>
            <a:r>
              <a:rPr lang="en" sz="600">
                <a:solidFill>
                  <a:srgbClr val="222222"/>
                </a:solidFill>
                <a:latin typeface="Proxima Nova"/>
                <a:ea typeface="Proxima Nova"/>
                <a:cs typeface="Proxima Nova"/>
                <a:sym typeface="Proxima Nova"/>
              </a:rPr>
              <a:t>?</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7" name="Google Shape;457;p47"/>
          <p:cNvPicPr preferRelativeResize="0"/>
          <p:nvPr/>
        </p:nvPicPr>
        <p:blipFill>
          <a:blip r:embed="rId3">
            <a:alphaModFix/>
          </a:blip>
          <a:stretch>
            <a:fillRect/>
          </a:stretch>
        </p:blipFill>
        <p:spPr>
          <a:xfrm>
            <a:off x="510725" y="763250"/>
            <a:ext cx="6005527" cy="3820100"/>
          </a:xfrm>
          <a:prstGeom prst="rect">
            <a:avLst/>
          </a:prstGeom>
          <a:noFill/>
          <a:ln>
            <a:noFill/>
          </a:ln>
        </p:spPr>
      </p:pic>
      <p:sp>
        <p:nvSpPr>
          <p:cNvPr id="458" name="Google Shape;458;p47"/>
          <p:cNvSpPr txBox="1"/>
          <p:nvPr/>
        </p:nvSpPr>
        <p:spPr>
          <a:xfrm>
            <a:off x="197725" y="138475"/>
            <a:ext cx="85164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666666"/>
                </a:solidFill>
                <a:latin typeface="Proxima Nova"/>
                <a:ea typeface="Proxima Nova"/>
                <a:cs typeface="Proxima Nova"/>
                <a:sym typeface="Proxima Nova"/>
              </a:rPr>
              <a:t>Affordability benefits have greatest use, understanding &amp; </a:t>
            </a:r>
            <a:r>
              <a:rPr b="1" lang="en" sz="2100">
                <a:solidFill>
                  <a:srgbClr val="666666"/>
                </a:solidFill>
                <a:latin typeface="Proxima Nova"/>
                <a:ea typeface="Proxima Nova"/>
                <a:cs typeface="Proxima Nova"/>
                <a:sym typeface="Proxima Nova"/>
              </a:rPr>
              <a:t>impact</a:t>
            </a:r>
            <a:r>
              <a:rPr b="1" lang="en" sz="2100">
                <a:solidFill>
                  <a:srgbClr val="666666"/>
                </a:solidFill>
                <a:latin typeface="Proxima Nova"/>
                <a:ea typeface="Proxima Nova"/>
                <a:cs typeface="Proxima Nova"/>
                <a:sym typeface="Proxima Nova"/>
              </a:rPr>
              <a:t> </a:t>
            </a:r>
            <a:endParaRPr b="1" sz="2100">
              <a:solidFill>
                <a:srgbClr val="666666"/>
              </a:solidFill>
              <a:latin typeface="Proxima Nova"/>
              <a:ea typeface="Proxima Nova"/>
              <a:cs typeface="Proxima Nova"/>
              <a:sym typeface="Proxima Nova"/>
            </a:endParaRPr>
          </a:p>
        </p:txBody>
      </p:sp>
      <p:sp>
        <p:nvSpPr>
          <p:cNvPr id="459" name="Google Shape;459;p47"/>
          <p:cNvSpPr txBox="1"/>
          <p:nvPr/>
        </p:nvSpPr>
        <p:spPr>
          <a:xfrm>
            <a:off x="898700" y="6110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Proxima Nova"/>
                <a:ea typeface="Proxima Nova"/>
                <a:cs typeface="Proxima Nova"/>
                <a:sym typeface="Proxima Nova"/>
              </a:rPr>
              <a:t>Ease of Understanding, Usefulness and Impact of Potential Benefits</a:t>
            </a:r>
            <a:endParaRPr b="1">
              <a:solidFill>
                <a:srgbClr val="666666"/>
              </a:solidFill>
              <a:latin typeface="Proxima Nova"/>
              <a:ea typeface="Proxima Nova"/>
              <a:cs typeface="Proxima Nova"/>
              <a:sym typeface="Proxima Nova"/>
            </a:endParaRPr>
          </a:p>
        </p:txBody>
      </p:sp>
      <p:grpSp>
        <p:nvGrpSpPr>
          <p:cNvPr id="460" name="Google Shape;460;p47"/>
          <p:cNvGrpSpPr/>
          <p:nvPr/>
        </p:nvGrpSpPr>
        <p:grpSpPr>
          <a:xfrm>
            <a:off x="6642300" y="2127350"/>
            <a:ext cx="1898100" cy="276900"/>
            <a:chOff x="6566100" y="2279750"/>
            <a:chExt cx="1898100" cy="276900"/>
          </a:xfrm>
        </p:grpSpPr>
        <p:sp>
          <p:nvSpPr>
            <p:cNvPr id="461" name="Google Shape;461;p47"/>
            <p:cNvSpPr txBox="1"/>
            <p:nvPr/>
          </p:nvSpPr>
          <p:spPr>
            <a:xfrm>
              <a:off x="6639900" y="2279750"/>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Surprise &amp; Delight</a:t>
              </a:r>
              <a:endParaRPr b="1" sz="600">
                <a:latin typeface="Proxima Nova"/>
                <a:ea typeface="Proxima Nova"/>
                <a:cs typeface="Proxima Nova"/>
                <a:sym typeface="Proxima Nova"/>
              </a:endParaRPr>
            </a:p>
          </p:txBody>
        </p:sp>
        <p:sp>
          <p:nvSpPr>
            <p:cNvPr id="462" name="Google Shape;462;p47"/>
            <p:cNvSpPr/>
            <p:nvPr/>
          </p:nvSpPr>
          <p:spPr>
            <a:xfrm>
              <a:off x="6566100" y="2347850"/>
              <a:ext cx="150000" cy="140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a:off x="7404300" y="2347850"/>
              <a:ext cx="150000" cy="140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7"/>
            <p:cNvSpPr txBox="1"/>
            <p:nvPr/>
          </p:nvSpPr>
          <p:spPr>
            <a:xfrm>
              <a:off x="7478100" y="2279750"/>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Affordability</a:t>
              </a:r>
              <a:endParaRPr b="1" sz="600">
                <a:latin typeface="Proxima Nova"/>
                <a:ea typeface="Proxima Nova"/>
                <a:cs typeface="Proxima Nova"/>
                <a:sym typeface="Proxima Nova"/>
              </a:endParaRPr>
            </a:p>
          </p:txBody>
        </p:sp>
      </p:grpSp>
      <p:grpSp>
        <p:nvGrpSpPr>
          <p:cNvPr id="465" name="Google Shape;465;p47"/>
          <p:cNvGrpSpPr/>
          <p:nvPr/>
        </p:nvGrpSpPr>
        <p:grpSpPr>
          <a:xfrm>
            <a:off x="6642300" y="2480500"/>
            <a:ext cx="1698000" cy="276900"/>
            <a:chOff x="6613800" y="2632900"/>
            <a:chExt cx="1698000" cy="276900"/>
          </a:xfrm>
        </p:grpSpPr>
        <p:sp>
          <p:nvSpPr>
            <p:cNvPr id="466" name="Google Shape;466;p47"/>
            <p:cNvSpPr txBox="1"/>
            <p:nvPr/>
          </p:nvSpPr>
          <p:spPr>
            <a:xfrm>
              <a:off x="6716100" y="2632900"/>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Exclusives</a:t>
              </a:r>
              <a:endParaRPr b="1" sz="600">
                <a:latin typeface="Proxima Nova"/>
                <a:ea typeface="Proxima Nova"/>
                <a:cs typeface="Proxima Nova"/>
                <a:sym typeface="Proxima Nova"/>
              </a:endParaRPr>
            </a:p>
          </p:txBody>
        </p:sp>
        <p:sp>
          <p:nvSpPr>
            <p:cNvPr id="467" name="Google Shape;467;p47"/>
            <p:cNvSpPr/>
            <p:nvPr/>
          </p:nvSpPr>
          <p:spPr>
            <a:xfrm>
              <a:off x="6613800" y="2701000"/>
              <a:ext cx="150000" cy="140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txBox="1"/>
            <p:nvPr/>
          </p:nvSpPr>
          <p:spPr>
            <a:xfrm>
              <a:off x="7325700" y="2632900"/>
              <a:ext cx="98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latin typeface="Proxima Nova"/>
                  <a:ea typeface="Proxima Nova"/>
                  <a:cs typeface="Proxima Nova"/>
                  <a:sym typeface="Proxima Nova"/>
                </a:rPr>
                <a:t>Quality &amp; Experience</a:t>
              </a:r>
              <a:endParaRPr b="1" sz="600">
                <a:latin typeface="Proxima Nova"/>
                <a:ea typeface="Proxima Nova"/>
                <a:cs typeface="Proxima Nova"/>
                <a:sym typeface="Proxima Nova"/>
              </a:endParaRPr>
            </a:p>
          </p:txBody>
        </p:sp>
        <p:sp>
          <p:nvSpPr>
            <p:cNvPr id="469" name="Google Shape;469;p47"/>
            <p:cNvSpPr/>
            <p:nvPr/>
          </p:nvSpPr>
          <p:spPr>
            <a:xfrm>
              <a:off x="7223400" y="2701000"/>
              <a:ext cx="150000" cy="1407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47"/>
          <p:cNvSpPr/>
          <p:nvPr/>
        </p:nvSpPr>
        <p:spPr>
          <a:xfrm>
            <a:off x="6839995" y="1517650"/>
            <a:ext cx="91500" cy="91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6702895" y="1685400"/>
            <a:ext cx="365700" cy="365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
          <p:cNvSpPr txBox="1"/>
          <p:nvPr/>
        </p:nvSpPr>
        <p:spPr>
          <a:xfrm>
            <a:off x="7024395" y="1424950"/>
            <a:ext cx="136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Less Impactful</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More Impactful</a:t>
            </a:r>
            <a:endParaRPr sz="600"/>
          </a:p>
        </p:txBody>
      </p:sp>
      <p:sp>
        <p:nvSpPr>
          <p:cNvPr id="473" name="Google Shape;473;p47"/>
          <p:cNvSpPr txBox="1"/>
          <p:nvPr/>
        </p:nvSpPr>
        <p:spPr>
          <a:xfrm>
            <a:off x="6421975" y="1105225"/>
            <a:ext cx="2307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dk1"/>
                </a:solidFill>
                <a:latin typeface="Proxima Nova"/>
                <a:ea typeface="Proxima Nova"/>
                <a:cs typeface="Proxima Nova"/>
                <a:sym typeface="Proxima Nova"/>
              </a:rPr>
              <a:t>Bubble size indicates impact:</a:t>
            </a:r>
            <a:endParaRPr b="1" sz="600">
              <a:solidFill>
                <a:schemeClr val="dk1"/>
              </a:solidFill>
              <a:latin typeface="Proxima Nova"/>
              <a:ea typeface="Proxima Nova"/>
              <a:cs typeface="Proxima Nova"/>
              <a:sym typeface="Proxima Nova"/>
            </a:endParaRPr>
          </a:p>
        </p:txBody>
      </p:sp>
      <p:sp>
        <p:nvSpPr>
          <p:cNvPr id="474" name="Google Shape;474;p47"/>
          <p:cNvSpPr txBox="1"/>
          <p:nvPr/>
        </p:nvSpPr>
        <p:spPr>
          <a:xfrm rot="-5400000">
            <a:off x="-1231175" y="2426950"/>
            <a:ext cx="3495000" cy="31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666666"/>
                </a:solidFill>
                <a:latin typeface="Proxima Nova"/>
                <a:ea typeface="Proxima Nova"/>
                <a:cs typeface="Proxima Nova"/>
                <a:sym typeface="Proxima Nova"/>
              </a:rPr>
              <a:t>Very/Somewhat Useful</a:t>
            </a:r>
            <a:endParaRPr b="1" sz="1000">
              <a:solidFill>
                <a:srgbClr val="666666"/>
              </a:solidFill>
              <a:latin typeface="Proxima Nova"/>
              <a:ea typeface="Proxima Nova"/>
              <a:cs typeface="Proxima Nova"/>
              <a:sym typeface="Proxima Nova"/>
            </a:endParaRPr>
          </a:p>
        </p:txBody>
      </p:sp>
      <p:sp>
        <p:nvSpPr>
          <p:cNvPr id="475" name="Google Shape;475;p47"/>
          <p:cNvSpPr txBox="1"/>
          <p:nvPr/>
        </p:nvSpPr>
        <p:spPr>
          <a:xfrm>
            <a:off x="898700" y="4435550"/>
            <a:ext cx="5451900" cy="31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666666"/>
                </a:solidFill>
                <a:latin typeface="Proxima Nova"/>
                <a:ea typeface="Proxima Nova"/>
                <a:cs typeface="Proxima Nova"/>
                <a:sym typeface="Proxima Nova"/>
              </a:rPr>
              <a:t>Very/Somewhat Easy to Understand</a:t>
            </a:r>
            <a:endParaRPr b="1" sz="1000">
              <a:solidFill>
                <a:srgbClr val="666666"/>
              </a:solidFill>
              <a:latin typeface="Proxima Nova"/>
              <a:ea typeface="Proxima Nova"/>
              <a:cs typeface="Proxima Nova"/>
              <a:sym typeface="Proxima Nova"/>
            </a:endParaRPr>
          </a:p>
        </p:txBody>
      </p:sp>
      <p:sp>
        <p:nvSpPr>
          <p:cNvPr id="476" name="Google Shape;476;p47"/>
          <p:cNvSpPr txBox="1"/>
          <p:nvPr/>
        </p:nvSpPr>
        <p:spPr>
          <a:xfrm>
            <a:off x="108550" y="4721575"/>
            <a:ext cx="738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1"/>
          <p:cNvSpPr/>
          <p:nvPr/>
        </p:nvSpPr>
        <p:spPr>
          <a:xfrm>
            <a:off x="5851200" y="0"/>
            <a:ext cx="326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21"/>
          <p:cNvPicPr preferRelativeResize="0"/>
          <p:nvPr/>
        </p:nvPicPr>
        <p:blipFill>
          <a:blip r:embed="rId3">
            <a:alphaModFix/>
          </a:blip>
          <a:stretch>
            <a:fillRect/>
          </a:stretch>
        </p:blipFill>
        <p:spPr>
          <a:xfrm>
            <a:off x="8197738" y="269687"/>
            <a:ext cx="297201" cy="168825"/>
          </a:xfrm>
          <a:prstGeom prst="rect">
            <a:avLst/>
          </a:prstGeom>
          <a:noFill/>
          <a:ln>
            <a:noFill/>
          </a:ln>
        </p:spPr>
      </p:pic>
      <p:sp>
        <p:nvSpPr>
          <p:cNvPr id="90" name="Google Shape;90;p21"/>
          <p:cNvSpPr txBox="1"/>
          <p:nvPr/>
        </p:nvSpPr>
        <p:spPr>
          <a:xfrm>
            <a:off x="6617725" y="938725"/>
            <a:ext cx="2528700" cy="211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rgbClr val="E23208"/>
                </a:solidFill>
                <a:latin typeface="Proxima Nova"/>
                <a:ea typeface="Proxima Nova"/>
                <a:cs typeface="Proxima Nova"/>
                <a:sym typeface="Proxima Nova"/>
              </a:rPr>
              <a:t>S</a:t>
            </a:r>
            <a:r>
              <a:rPr b="1" lang="en" sz="1000">
                <a:solidFill>
                  <a:srgbClr val="E23208"/>
                </a:solidFill>
                <a:latin typeface="Proxima Nova"/>
                <a:ea typeface="Proxima Nova"/>
                <a:cs typeface="Proxima Nova"/>
                <a:sym typeface="Proxima Nova"/>
              </a:rPr>
              <a:t>URVEY RESEARCH PARTICIPANTS</a:t>
            </a:r>
            <a:endParaRPr b="1" sz="1000">
              <a:solidFill>
                <a:srgbClr val="E23208"/>
              </a:solidFill>
              <a:latin typeface="Proxima Nova"/>
              <a:ea typeface="Proxima Nova"/>
              <a:cs typeface="Proxima Nova"/>
              <a:sym typeface="Proxima Nova"/>
            </a:endParaRPr>
          </a:p>
          <a:p>
            <a:pPr indent="0" lvl="0" marL="0" rtl="0" algn="l">
              <a:lnSpc>
                <a:spcPct val="115000"/>
              </a:lnSpc>
              <a:spcBef>
                <a:spcPts val="800"/>
              </a:spcBef>
              <a:spcAft>
                <a:spcPts val="0"/>
              </a:spcAft>
              <a:buClr>
                <a:schemeClr val="dk1"/>
              </a:buClr>
              <a:buSzPts val="1100"/>
              <a:buFont typeface="Arial"/>
              <a:buNone/>
            </a:pPr>
            <a:r>
              <a:t/>
            </a:r>
            <a:endParaRPr b="1" sz="1000">
              <a:solidFill>
                <a:srgbClr val="E23208"/>
              </a:solidFill>
              <a:latin typeface="Proxima Nova"/>
              <a:ea typeface="Proxima Nova"/>
              <a:cs typeface="Proxima Nova"/>
              <a:sym typeface="Proxima Nova"/>
            </a:endParaRPr>
          </a:p>
          <a:p>
            <a:pPr indent="0" lvl="0" marL="0" rtl="0" algn="l">
              <a:lnSpc>
                <a:spcPct val="115000"/>
              </a:lnSpc>
              <a:spcBef>
                <a:spcPts val="800"/>
              </a:spcBef>
              <a:spcAft>
                <a:spcPts val="0"/>
              </a:spcAft>
              <a:buClr>
                <a:schemeClr val="dk1"/>
              </a:buClr>
              <a:buSzPts val="1100"/>
              <a:buFont typeface="Arial"/>
              <a:buNone/>
            </a:pPr>
            <a:r>
              <a:t/>
            </a:r>
            <a:endParaRPr b="1" sz="1000">
              <a:solidFill>
                <a:schemeClr val="dk1"/>
              </a:solidFill>
              <a:latin typeface="Proxima Nova"/>
              <a:ea typeface="Proxima Nova"/>
              <a:cs typeface="Proxima Nova"/>
              <a:sym typeface="Proxima Nova"/>
            </a:endParaRPr>
          </a:p>
          <a:p>
            <a:pPr indent="0" lvl="0" marL="0" rtl="0" algn="l">
              <a:lnSpc>
                <a:spcPct val="115000"/>
              </a:lnSpc>
              <a:spcBef>
                <a:spcPts val="800"/>
              </a:spcBef>
              <a:spcAft>
                <a:spcPts val="800"/>
              </a:spcAft>
              <a:buClr>
                <a:schemeClr val="dk1"/>
              </a:buClr>
              <a:buSzPts val="1100"/>
              <a:buFont typeface="Arial"/>
              <a:buNone/>
            </a:pPr>
            <a:r>
              <a:t/>
            </a:r>
            <a:endParaRPr sz="1000" u="sng">
              <a:solidFill>
                <a:schemeClr val="dk1"/>
              </a:solidFill>
              <a:latin typeface="Proxima Nova"/>
              <a:ea typeface="Proxima Nova"/>
              <a:cs typeface="Proxima Nova"/>
              <a:sym typeface="Proxima Nova"/>
            </a:endParaRPr>
          </a:p>
        </p:txBody>
      </p:sp>
      <p:sp>
        <p:nvSpPr>
          <p:cNvPr id="91" name="Google Shape;91;p21"/>
          <p:cNvSpPr txBox="1"/>
          <p:nvPr/>
        </p:nvSpPr>
        <p:spPr>
          <a:xfrm>
            <a:off x="362900" y="265450"/>
            <a:ext cx="49023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Proxima Nova"/>
                <a:ea typeface="Proxima Nova"/>
                <a:cs typeface="Proxima Nova"/>
                <a:sym typeface="Proxima Nova"/>
              </a:rPr>
              <a:t>Research Approach</a:t>
            </a:r>
            <a:endParaRPr b="1" sz="2400">
              <a:solidFill>
                <a:srgbClr val="666666"/>
              </a:solidFill>
              <a:latin typeface="Proxima Nova"/>
              <a:ea typeface="Proxima Nova"/>
              <a:cs typeface="Proxima Nova"/>
              <a:sym typeface="Proxima Nova"/>
            </a:endParaRPr>
          </a:p>
        </p:txBody>
      </p:sp>
      <p:sp>
        <p:nvSpPr>
          <p:cNvPr id="92" name="Google Shape;92;p21"/>
          <p:cNvSpPr txBox="1"/>
          <p:nvPr/>
        </p:nvSpPr>
        <p:spPr>
          <a:xfrm>
            <a:off x="805450" y="2542275"/>
            <a:ext cx="1911000" cy="1834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rgbClr val="888888"/>
                </a:solidFill>
                <a:latin typeface="Proxima Nova"/>
                <a:ea typeface="Proxima Nova"/>
                <a:cs typeface="Proxima Nova"/>
                <a:sym typeface="Proxima Nova"/>
              </a:rPr>
              <a:t>1:1 moderated interviews with DashPass Cx segments</a:t>
            </a:r>
            <a:endParaRPr b="1" sz="1000">
              <a:solidFill>
                <a:srgbClr val="888888"/>
              </a:solidFill>
              <a:latin typeface="Proxima Nova"/>
              <a:ea typeface="Proxima Nova"/>
              <a:cs typeface="Proxima Nova"/>
              <a:sym typeface="Proxima Nova"/>
            </a:endParaRPr>
          </a:p>
          <a:p>
            <a:pPr indent="0" lvl="0" marL="0" rtl="0" algn="ctr">
              <a:lnSpc>
                <a:spcPct val="115000"/>
              </a:lnSpc>
              <a:spcBef>
                <a:spcPts val="1000"/>
              </a:spcBef>
              <a:spcAft>
                <a:spcPts val="0"/>
              </a:spcAft>
              <a:buNone/>
            </a:pPr>
            <a:r>
              <a:rPr lang="en" sz="1000">
                <a:solidFill>
                  <a:srgbClr val="888888"/>
                </a:solidFill>
                <a:latin typeface="Proxima Nova"/>
                <a:ea typeface="Proxima Nova"/>
                <a:cs typeface="Proxima Nova"/>
                <a:sym typeface="Proxima Nova"/>
              </a:rPr>
              <a:t>Participants were asked about their current loyalty program experiences and then shown two potential loyalty experiences (rewards &amp; tiers).</a:t>
            </a:r>
            <a:endParaRPr sz="1000">
              <a:solidFill>
                <a:srgbClr val="888888"/>
              </a:solidFill>
              <a:latin typeface="Proxima Nova"/>
              <a:ea typeface="Proxima Nova"/>
              <a:cs typeface="Proxima Nova"/>
              <a:sym typeface="Proxima Nova"/>
            </a:endParaRPr>
          </a:p>
          <a:p>
            <a:pPr indent="0" lvl="0" marL="0" rtl="0" algn="ctr">
              <a:lnSpc>
                <a:spcPct val="115000"/>
              </a:lnSpc>
              <a:spcBef>
                <a:spcPts val="1000"/>
              </a:spcBef>
              <a:spcAft>
                <a:spcPts val="1000"/>
              </a:spcAft>
              <a:buNone/>
            </a:pPr>
            <a:r>
              <a:rPr lang="en" sz="1000" u="sng">
                <a:solidFill>
                  <a:schemeClr val="hlink"/>
                </a:solidFill>
                <a:latin typeface="Proxima Nova"/>
                <a:ea typeface="Proxima Nova"/>
                <a:cs typeface="Proxima Nova"/>
                <a:sym typeface="Proxima Nova"/>
                <a:hlinkClick r:id="rId4"/>
              </a:rPr>
              <a:t>See full results here</a:t>
            </a:r>
            <a:endParaRPr sz="1000">
              <a:solidFill>
                <a:srgbClr val="888888"/>
              </a:solidFill>
              <a:latin typeface="Proxima Nova"/>
              <a:ea typeface="Proxima Nova"/>
              <a:cs typeface="Proxima Nova"/>
              <a:sym typeface="Proxima Nova"/>
            </a:endParaRPr>
          </a:p>
        </p:txBody>
      </p:sp>
      <p:sp>
        <p:nvSpPr>
          <p:cNvPr id="93" name="Google Shape;93;p21"/>
          <p:cNvSpPr txBox="1"/>
          <p:nvPr/>
        </p:nvSpPr>
        <p:spPr>
          <a:xfrm>
            <a:off x="1110249" y="929375"/>
            <a:ext cx="133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3008"/>
                </a:solidFill>
                <a:latin typeface="Proxima Nova"/>
                <a:ea typeface="Proxima Nova"/>
                <a:cs typeface="Proxima Nova"/>
                <a:sym typeface="Proxima Nova"/>
              </a:rPr>
              <a:t>1:1 Interviews</a:t>
            </a:r>
            <a:endParaRPr/>
          </a:p>
        </p:txBody>
      </p:sp>
      <p:grpSp>
        <p:nvGrpSpPr>
          <p:cNvPr id="94" name="Google Shape;94;p21"/>
          <p:cNvGrpSpPr/>
          <p:nvPr/>
        </p:nvGrpSpPr>
        <p:grpSpPr>
          <a:xfrm>
            <a:off x="6191923" y="938736"/>
            <a:ext cx="349608" cy="315560"/>
            <a:chOff x="3592942" y="1644650"/>
            <a:chExt cx="611524" cy="551967"/>
          </a:xfrm>
        </p:grpSpPr>
        <p:sp>
          <p:nvSpPr>
            <p:cNvPr id="95" name="Google Shape;95;p21"/>
            <p:cNvSpPr/>
            <p:nvPr/>
          </p:nvSpPr>
          <p:spPr>
            <a:xfrm>
              <a:off x="3689101" y="2082220"/>
              <a:ext cx="156922" cy="114389"/>
            </a:xfrm>
            <a:custGeom>
              <a:rect b="b" l="l" r="r" t="t"/>
              <a:pathLst>
                <a:path extrusionOk="0" h="114389" w="156922">
                  <a:moveTo>
                    <a:pt x="9595" y="114338"/>
                  </a:moveTo>
                  <a:cubicBezTo>
                    <a:pt x="4882" y="114395"/>
                    <a:pt x="835" y="110998"/>
                    <a:pt x="82" y="106344"/>
                  </a:cubicBezTo>
                  <a:cubicBezTo>
                    <a:pt x="-772" y="101157"/>
                    <a:pt x="2740" y="96266"/>
                    <a:pt x="7924" y="95409"/>
                  </a:cubicBezTo>
                  <a:cubicBezTo>
                    <a:pt x="7941" y="95409"/>
                    <a:pt x="7959" y="95400"/>
                    <a:pt x="7978" y="95400"/>
                  </a:cubicBezTo>
                  <a:cubicBezTo>
                    <a:pt x="54115" y="87692"/>
                    <a:pt x="124321" y="71704"/>
                    <a:pt x="135926" y="59998"/>
                  </a:cubicBezTo>
                  <a:cubicBezTo>
                    <a:pt x="138685" y="55811"/>
                    <a:pt x="137544" y="32591"/>
                    <a:pt x="133358" y="11559"/>
                  </a:cubicBezTo>
                  <a:cubicBezTo>
                    <a:pt x="132307" y="6303"/>
                    <a:pt x="135714" y="1191"/>
                    <a:pt x="140968" y="139"/>
                  </a:cubicBezTo>
                  <a:cubicBezTo>
                    <a:pt x="146222" y="-912"/>
                    <a:pt x="151333" y="2497"/>
                    <a:pt x="152384" y="7753"/>
                  </a:cubicBezTo>
                  <a:cubicBezTo>
                    <a:pt x="156284" y="27452"/>
                    <a:pt x="161231" y="62092"/>
                    <a:pt x="149815" y="73512"/>
                  </a:cubicBezTo>
                  <a:cubicBezTo>
                    <a:pt x="129648" y="93687"/>
                    <a:pt x="30999" y="110912"/>
                    <a:pt x="11402" y="114243"/>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96" name="Google Shape;96;p21"/>
            <p:cNvSpPr/>
            <p:nvPr/>
          </p:nvSpPr>
          <p:spPr>
            <a:xfrm>
              <a:off x="3951288" y="2082315"/>
              <a:ext cx="156922" cy="114302"/>
            </a:xfrm>
            <a:custGeom>
              <a:rect b="b" l="l" r="r" t="t"/>
              <a:pathLst>
                <a:path extrusionOk="0" h="114302" w="156922">
                  <a:moveTo>
                    <a:pt x="146951" y="114243"/>
                  </a:moveTo>
                  <a:lnTo>
                    <a:pt x="145428" y="114243"/>
                  </a:lnTo>
                  <a:cubicBezTo>
                    <a:pt x="125832" y="110912"/>
                    <a:pt x="27183" y="93687"/>
                    <a:pt x="7015" y="73512"/>
                  </a:cubicBezTo>
                  <a:cubicBezTo>
                    <a:pt x="-4400" y="62092"/>
                    <a:pt x="547" y="27452"/>
                    <a:pt x="4447" y="7753"/>
                  </a:cubicBezTo>
                  <a:cubicBezTo>
                    <a:pt x="5498" y="2497"/>
                    <a:pt x="10608" y="-912"/>
                    <a:pt x="15862" y="139"/>
                  </a:cubicBezTo>
                  <a:cubicBezTo>
                    <a:pt x="21116" y="1191"/>
                    <a:pt x="24523" y="6303"/>
                    <a:pt x="23473" y="11559"/>
                  </a:cubicBezTo>
                  <a:cubicBezTo>
                    <a:pt x="19287" y="32591"/>
                    <a:pt x="18145" y="55811"/>
                    <a:pt x="21094" y="60284"/>
                  </a:cubicBezTo>
                  <a:cubicBezTo>
                    <a:pt x="32510" y="71704"/>
                    <a:pt x="102715" y="87692"/>
                    <a:pt x="148853" y="95400"/>
                  </a:cubicBezTo>
                  <a:cubicBezTo>
                    <a:pt x="154042" y="96228"/>
                    <a:pt x="157576" y="101100"/>
                    <a:pt x="156758" y="106287"/>
                  </a:cubicBezTo>
                  <a:cubicBezTo>
                    <a:pt x="156758" y="106306"/>
                    <a:pt x="156749" y="106325"/>
                    <a:pt x="156749" y="106344"/>
                  </a:cubicBezTo>
                  <a:cubicBezTo>
                    <a:pt x="155938" y="111074"/>
                    <a:pt x="151739" y="114452"/>
                    <a:pt x="146951" y="114243"/>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97" name="Google Shape;97;p21"/>
            <p:cNvSpPr/>
            <p:nvPr/>
          </p:nvSpPr>
          <p:spPr>
            <a:xfrm>
              <a:off x="3758789" y="1758848"/>
              <a:ext cx="279351" cy="352112"/>
            </a:xfrm>
            <a:custGeom>
              <a:rect b="b" l="l" r="r" t="t"/>
              <a:pathLst>
                <a:path extrusionOk="0" h="352112" w="279351">
                  <a:moveTo>
                    <a:pt x="177729" y="352061"/>
                  </a:moveTo>
                  <a:cubicBezTo>
                    <a:pt x="173017" y="352118"/>
                    <a:pt x="168970" y="348721"/>
                    <a:pt x="168217" y="344067"/>
                  </a:cubicBezTo>
                  <a:cubicBezTo>
                    <a:pt x="167320" y="338888"/>
                    <a:pt x="170790" y="333963"/>
                    <a:pt x="175967" y="333067"/>
                  </a:cubicBezTo>
                  <a:cubicBezTo>
                    <a:pt x="176047" y="333052"/>
                    <a:pt x="176127" y="333039"/>
                    <a:pt x="176207" y="333028"/>
                  </a:cubicBezTo>
                  <a:cubicBezTo>
                    <a:pt x="226150" y="324748"/>
                    <a:pt x="244415" y="246047"/>
                    <a:pt x="244510" y="245190"/>
                  </a:cubicBezTo>
                  <a:cubicBezTo>
                    <a:pt x="250439" y="218315"/>
                    <a:pt x="255011" y="191159"/>
                    <a:pt x="258209" y="163824"/>
                  </a:cubicBezTo>
                  <a:cubicBezTo>
                    <a:pt x="260863" y="144883"/>
                    <a:pt x="260863" y="125665"/>
                    <a:pt x="258209" y="106725"/>
                  </a:cubicBezTo>
                  <a:cubicBezTo>
                    <a:pt x="251455" y="55811"/>
                    <a:pt x="201607" y="18982"/>
                    <a:pt x="139678" y="18982"/>
                  </a:cubicBezTo>
                  <a:cubicBezTo>
                    <a:pt x="77749" y="18982"/>
                    <a:pt x="27901" y="55811"/>
                    <a:pt x="21052" y="106439"/>
                  </a:cubicBezTo>
                  <a:cubicBezTo>
                    <a:pt x="18397" y="125380"/>
                    <a:pt x="18397" y="144597"/>
                    <a:pt x="21052" y="163538"/>
                  </a:cubicBezTo>
                  <a:cubicBezTo>
                    <a:pt x="23620" y="186092"/>
                    <a:pt x="29423" y="222636"/>
                    <a:pt x="34655" y="244809"/>
                  </a:cubicBezTo>
                  <a:cubicBezTo>
                    <a:pt x="34655" y="245761"/>
                    <a:pt x="53110" y="324463"/>
                    <a:pt x="103053" y="332742"/>
                  </a:cubicBezTo>
                  <a:cubicBezTo>
                    <a:pt x="108307" y="333583"/>
                    <a:pt x="111885" y="338525"/>
                    <a:pt x="111044" y="343781"/>
                  </a:cubicBezTo>
                  <a:cubicBezTo>
                    <a:pt x="110203" y="349037"/>
                    <a:pt x="105263" y="352613"/>
                    <a:pt x="100009" y="351775"/>
                  </a:cubicBezTo>
                  <a:cubicBezTo>
                    <a:pt x="37319" y="341307"/>
                    <a:pt x="16961" y="252994"/>
                    <a:pt x="16105" y="249282"/>
                  </a:cubicBezTo>
                  <a:cubicBezTo>
                    <a:pt x="10778" y="226538"/>
                    <a:pt x="4784" y="189043"/>
                    <a:pt x="2121" y="165917"/>
                  </a:cubicBezTo>
                  <a:cubicBezTo>
                    <a:pt x="-768" y="145272"/>
                    <a:pt x="-768" y="124324"/>
                    <a:pt x="2121" y="103679"/>
                  </a:cubicBezTo>
                  <a:cubicBezTo>
                    <a:pt x="10302" y="43630"/>
                    <a:pt x="68141" y="-51"/>
                    <a:pt x="139678" y="-51"/>
                  </a:cubicBezTo>
                  <a:cubicBezTo>
                    <a:pt x="211215" y="-51"/>
                    <a:pt x="269054" y="43630"/>
                    <a:pt x="277140" y="103870"/>
                  </a:cubicBezTo>
                  <a:cubicBezTo>
                    <a:pt x="280028" y="124515"/>
                    <a:pt x="280028" y="145463"/>
                    <a:pt x="277140" y="166108"/>
                  </a:cubicBezTo>
                  <a:cubicBezTo>
                    <a:pt x="274476" y="189233"/>
                    <a:pt x="268483" y="226728"/>
                    <a:pt x="263060" y="249568"/>
                  </a:cubicBezTo>
                  <a:cubicBezTo>
                    <a:pt x="262299" y="253184"/>
                    <a:pt x="241942" y="341497"/>
                    <a:pt x="179252" y="351966"/>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98" name="Google Shape;98;p21"/>
            <p:cNvSpPr/>
            <p:nvPr/>
          </p:nvSpPr>
          <p:spPr>
            <a:xfrm>
              <a:off x="3592942" y="1644650"/>
              <a:ext cx="257847" cy="352175"/>
            </a:xfrm>
            <a:custGeom>
              <a:rect b="b" l="l" r="r" t="t"/>
              <a:pathLst>
                <a:path extrusionOk="0" h="352175" w="257847">
                  <a:moveTo>
                    <a:pt x="10624" y="352061"/>
                  </a:moveTo>
                  <a:cubicBezTo>
                    <a:pt x="5371" y="352665"/>
                    <a:pt x="622" y="348895"/>
                    <a:pt x="18" y="343639"/>
                  </a:cubicBezTo>
                  <a:cubicBezTo>
                    <a:pt x="-586" y="338383"/>
                    <a:pt x="3183" y="333632"/>
                    <a:pt x="8437" y="333028"/>
                  </a:cubicBezTo>
                  <a:cubicBezTo>
                    <a:pt x="30982" y="327794"/>
                    <a:pt x="70366" y="315232"/>
                    <a:pt x="80259" y="303717"/>
                  </a:cubicBezTo>
                  <a:cubicBezTo>
                    <a:pt x="82733" y="300386"/>
                    <a:pt x="82162" y="284684"/>
                    <a:pt x="79022" y="268981"/>
                  </a:cubicBezTo>
                  <a:cubicBezTo>
                    <a:pt x="58189" y="255373"/>
                    <a:pt x="45061" y="218829"/>
                    <a:pt x="40590" y="199796"/>
                  </a:cubicBezTo>
                  <a:cubicBezTo>
                    <a:pt x="36620" y="179880"/>
                    <a:pt x="33667" y="159774"/>
                    <a:pt x="31743" y="139557"/>
                  </a:cubicBezTo>
                  <a:lnTo>
                    <a:pt x="30982" y="132895"/>
                  </a:lnTo>
                  <a:cubicBezTo>
                    <a:pt x="28718" y="116541"/>
                    <a:pt x="28718" y="99953"/>
                    <a:pt x="30982" y="83599"/>
                  </a:cubicBezTo>
                  <a:cubicBezTo>
                    <a:pt x="37451" y="35826"/>
                    <a:pt x="85872" y="-51"/>
                    <a:pt x="143805" y="-51"/>
                  </a:cubicBezTo>
                  <a:cubicBezTo>
                    <a:pt x="201739" y="-51"/>
                    <a:pt x="250160" y="35826"/>
                    <a:pt x="256629" y="83409"/>
                  </a:cubicBezTo>
                  <a:cubicBezTo>
                    <a:pt x="256629" y="87216"/>
                    <a:pt x="257485" y="90737"/>
                    <a:pt x="257770" y="94353"/>
                  </a:cubicBezTo>
                  <a:cubicBezTo>
                    <a:pt x="258191" y="99609"/>
                    <a:pt x="254272" y="104210"/>
                    <a:pt x="249018" y="104631"/>
                  </a:cubicBezTo>
                  <a:cubicBezTo>
                    <a:pt x="243764" y="105052"/>
                    <a:pt x="239165" y="101132"/>
                    <a:pt x="238745" y="95876"/>
                  </a:cubicBezTo>
                  <a:cubicBezTo>
                    <a:pt x="238745" y="92640"/>
                    <a:pt x="238079" y="89404"/>
                    <a:pt x="237603" y="86359"/>
                  </a:cubicBezTo>
                  <a:cubicBezTo>
                    <a:pt x="232466" y="48293"/>
                    <a:pt x="192131" y="19743"/>
                    <a:pt x="143710" y="19743"/>
                  </a:cubicBezTo>
                  <a:cubicBezTo>
                    <a:pt x="95290" y="19743"/>
                    <a:pt x="54955" y="48293"/>
                    <a:pt x="49818" y="86359"/>
                  </a:cubicBezTo>
                  <a:cubicBezTo>
                    <a:pt x="47651" y="101157"/>
                    <a:pt x="47651" y="116193"/>
                    <a:pt x="49818" y="130992"/>
                  </a:cubicBezTo>
                  <a:lnTo>
                    <a:pt x="50579" y="137748"/>
                  </a:lnTo>
                  <a:cubicBezTo>
                    <a:pt x="52672" y="155830"/>
                    <a:pt x="55430" y="180668"/>
                    <a:pt x="59045" y="195704"/>
                  </a:cubicBezTo>
                  <a:cubicBezTo>
                    <a:pt x="63802" y="216069"/>
                    <a:pt x="77120" y="247950"/>
                    <a:pt x="91579" y="255182"/>
                  </a:cubicBezTo>
                  <a:cubicBezTo>
                    <a:pt x="94129" y="256446"/>
                    <a:pt x="95978" y="258785"/>
                    <a:pt x="96621" y="261558"/>
                  </a:cubicBezTo>
                  <a:cubicBezTo>
                    <a:pt x="99570" y="274025"/>
                    <a:pt x="105278" y="304478"/>
                    <a:pt x="94529" y="316945"/>
                  </a:cubicBezTo>
                  <a:cubicBezTo>
                    <a:pt x="77215" y="336358"/>
                    <a:pt x="19376" y="350253"/>
                    <a:pt x="12812" y="352061"/>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99" name="Google Shape;99;p21"/>
            <p:cNvSpPr/>
            <p:nvPr/>
          </p:nvSpPr>
          <p:spPr>
            <a:xfrm>
              <a:off x="3946618" y="1644650"/>
              <a:ext cx="257848" cy="352460"/>
            </a:xfrm>
            <a:custGeom>
              <a:rect b="b" l="l" r="r" t="t"/>
              <a:pathLst>
                <a:path extrusionOk="0" h="352460" w="257848">
                  <a:moveTo>
                    <a:pt x="246750" y="352061"/>
                  </a:moveTo>
                  <a:lnTo>
                    <a:pt x="244562" y="352061"/>
                  </a:lnTo>
                  <a:cubicBezTo>
                    <a:pt x="237998" y="350538"/>
                    <a:pt x="179779" y="336644"/>
                    <a:pt x="162751" y="316754"/>
                  </a:cubicBezTo>
                  <a:cubicBezTo>
                    <a:pt x="151621" y="304478"/>
                    <a:pt x="157709" y="273549"/>
                    <a:pt x="161134" y="261083"/>
                  </a:cubicBezTo>
                  <a:cubicBezTo>
                    <a:pt x="161781" y="258310"/>
                    <a:pt x="163626" y="255970"/>
                    <a:pt x="166176" y="254707"/>
                  </a:cubicBezTo>
                  <a:cubicBezTo>
                    <a:pt x="180635" y="247474"/>
                    <a:pt x="193954" y="215594"/>
                    <a:pt x="198710" y="195228"/>
                  </a:cubicBezTo>
                  <a:cubicBezTo>
                    <a:pt x="202325" y="180192"/>
                    <a:pt x="205084" y="155354"/>
                    <a:pt x="207176" y="137273"/>
                  </a:cubicBezTo>
                  <a:lnTo>
                    <a:pt x="207938" y="130611"/>
                  </a:lnTo>
                  <a:cubicBezTo>
                    <a:pt x="210107" y="115780"/>
                    <a:pt x="210107" y="100714"/>
                    <a:pt x="207938" y="85883"/>
                  </a:cubicBezTo>
                  <a:cubicBezTo>
                    <a:pt x="202801" y="47817"/>
                    <a:pt x="162466" y="19268"/>
                    <a:pt x="114045" y="19268"/>
                  </a:cubicBezTo>
                  <a:cubicBezTo>
                    <a:pt x="65624" y="19268"/>
                    <a:pt x="25289" y="47817"/>
                    <a:pt x="20152" y="85883"/>
                  </a:cubicBezTo>
                  <a:cubicBezTo>
                    <a:pt x="20152" y="89404"/>
                    <a:pt x="19296" y="92640"/>
                    <a:pt x="19011" y="95400"/>
                  </a:cubicBezTo>
                  <a:cubicBezTo>
                    <a:pt x="18590" y="100656"/>
                    <a:pt x="13991" y="104576"/>
                    <a:pt x="8737" y="104155"/>
                  </a:cubicBezTo>
                  <a:cubicBezTo>
                    <a:pt x="3483" y="103734"/>
                    <a:pt x="-436" y="99133"/>
                    <a:pt x="-15" y="93877"/>
                  </a:cubicBezTo>
                  <a:cubicBezTo>
                    <a:pt x="-15" y="90261"/>
                    <a:pt x="651" y="86740"/>
                    <a:pt x="1126" y="82933"/>
                  </a:cubicBezTo>
                  <a:cubicBezTo>
                    <a:pt x="7215" y="35826"/>
                    <a:pt x="55636" y="-51"/>
                    <a:pt x="113569" y="-51"/>
                  </a:cubicBezTo>
                  <a:cubicBezTo>
                    <a:pt x="171503" y="-51"/>
                    <a:pt x="219924" y="35826"/>
                    <a:pt x="226393" y="83409"/>
                  </a:cubicBezTo>
                  <a:cubicBezTo>
                    <a:pt x="228647" y="99796"/>
                    <a:pt x="228647" y="116413"/>
                    <a:pt x="226393" y="132800"/>
                  </a:cubicBezTo>
                  <a:lnTo>
                    <a:pt x="225632" y="139366"/>
                  </a:lnTo>
                  <a:cubicBezTo>
                    <a:pt x="223710" y="159583"/>
                    <a:pt x="220751" y="179690"/>
                    <a:pt x="216785" y="199606"/>
                  </a:cubicBezTo>
                  <a:cubicBezTo>
                    <a:pt x="212313" y="218639"/>
                    <a:pt x="198805" y="255373"/>
                    <a:pt x="178733" y="269267"/>
                  </a:cubicBezTo>
                  <a:cubicBezTo>
                    <a:pt x="175594" y="284493"/>
                    <a:pt x="175023" y="300671"/>
                    <a:pt x="177591" y="304097"/>
                  </a:cubicBezTo>
                  <a:cubicBezTo>
                    <a:pt x="187104" y="315517"/>
                    <a:pt x="226773" y="328079"/>
                    <a:pt x="249319" y="333313"/>
                  </a:cubicBezTo>
                  <a:cubicBezTo>
                    <a:pt x="254570" y="333917"/>
                    <a:pt x="258347" y="338668"/>
                    <a:pt x="257738" y="343924"/>
                  </a:cubicBezTo>
                  <a:cubicBezTo>
                    <a:pt x="257129" y="349180"/>
                    <a:pt x="252382" y="352951"/>
                    <a:pt x="247131" y="352346"/>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00" name="Google Shape;100;p21"/>
          <p:cNvSpPr txBox="1"/>
          <p:nvPr/>
        </p:nvSpPr>
        <p:spPr>
          <a:xfrm>
            <a:off x="3111450" y="2542275"/>
            <a:ext cx="1738500" cy="201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rgbClr val="888888"/>
                </a:solidFill>
                <a:latin typeface="Proxima Nova"/>
                <a:ea typeface="Proxima Nova"/>
                <a:cs typeface="Proxima Nova"/>
                <a:sym typeface="Proxima Nova"/>
              </a:rPr>
              <a:t>10 min Survey</a:t>
            </a:r>
            <a:endParaRPr b="1" sz="1000">
              <a:solidFill>
                <a:srgbClr val="888888"/>
              </a:solidFill>
              <a:latin typeface="Proxima Nova"/>
              <a:ea typeface="Proxima Nova"/>
              <a:cs typeface="Proxima Nova"/>
              <a:sym typeface="Proxima Nova"/>
            </a:endParaRPr>
          </a:p>
          <a:p>
            <a:pPr indent="0" lvl="0" marL="0" rtl="0" algn="ctr">
              <a:lnSpc>
                <a:spcPct val="115000"/>
              </a:lnSpc>
              <a:spcBef>
                <a:spcPts val="1000"/>
              </a:spcBef>
              <a:spcAft>
                <a:spcPts val="0"/>
              </a:spcAft>
              <a:buNone/>
            </a:pPr>
            <a:r>
              <a:rPr lang="en" sz="1000">
                <a:solidFill>
                  <a:srgbClr val="888888"/>
                </a:solidFill>
                <a:latin typeface="Proxima Nova"/>
                <a:ea typeface="Proxima Nova"/>
                <a:cs typeface="Proxima Nova"/>
                <a:sym typeface="Proxima Nova"/>
              </a:rPr>
              <a:t>N=2708 DashPass Cx completed an online survey including DashPass experience, loyalty program experience and benefits tests using MaxDiff, TURF and preference scales.</a:t>
            </a:r>
            <a:endParaRPr sz="1000">
              <a:solidFill>
                <a:srgbClr val="888888"/>
              </a:solidFill>
              <a:latin typeface="Proxima Nova"/>
              <a:ea typeface="Proxima Nova"/>
              <a:cs typeface="Proxima Nova"/>
              <a:sym typeface="Proxima Nova"/>
            </a:endParaRPr>
          </a:p>
          <a:p>
            <a:pPr indent="0" lvl="0" marL="0" rtl="0" algn="ctr">
              <a:lnSpc>
                <a:spcPct val="115000"/>
              </a:lnSpc>
              <a:spcBef>
                <a:spcPts val="1000"/>
              </a:spcBef>
              <a:spcAft>
                <a:spcPts val="1000"/>
              </a:spcAft>
              <a:buNone/>
            </a:pPr>
            <a:r>
              <a:rPr lang="en" sz="1000" u="sng">
                <a:solidFill>
                  <a:schemeClr val="hlink"/>
                </a:solidFill>
                <a:latin typeface="Proxima Nova"/>
                <a:ea typeface="Proxima Nova"/>
                <a:cs typeface="Proxima Nova"/>
                <a:sym typeface="Proxima Nova"/>
                <a:hlinkClick r:id="rId5"/>
              </a:rPr>
              <a:t>See research brief here</a:t>
            </a:r>
            <a:endParaRPr sz="1000">
              <a:solidFill>
                <a:srgbClr val="888888"/>
              </a:solidFill>
              <a:latin typeface="Proxima Nova"/>
              <a:ea typeface="Proxima Nova"/>
              <a:cs typeface="Proxima Nova"/>
              <a:sym typeface="Proxima Nova"/>
            </a:endParaRPr>
          </a:p>
        </p:txBody>
      </p:sp>
      <p:sp>
        <p:nvSpPr>
          <p:cNvPr id="101" name="Google Shape;101;p21"/>
          <p:cNvSpPr txBox="1"/>
          <p:nvPr/>
        </p:nvSpPr>
        <p:spPr>
          <a:xfrm>
            <a:off x="3548649" y="929375"/>
            <a:ext cx="99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3008"/>
                </a:solidFill>
                <a:latin typeface="Proxima Nova"/>
                <a:ea typeface="Proxima Nova"/>
                <a:cs typeface="Proxima Nova"/>
                <a:sym typeface="Proxima Nova"/>
              </a:rPr>
              <a:t>Survey</a:t>
            </a:r>
            <a:endParaRPr/>
          </a:p>
        </p:txBody>
      </p:sp>
      <p:grpSp>
        <p:nvGrpSpPr>
          <p:cNvPr id="102" name="Google Shape;102;p21"/>
          <p:cNvGrpSpPr/>
          <p:nvPr/>
        </p:nvGrpSpPr>
        <p:grpSpPr>
          <a:xfrm>
            <a:off x="3523953" y="1360449"/>
            <a:ext cx="821858" cy="997790"/>
            <a:chOff x="2260704" y="4256260"/>
            <a:chExt cx="314298" cy="405969"/>
          </a:xfrm>
        </p:grpSpPr>
        <p:grpSp>
          <p:nvGrpSpPr>
            <p:cNvPr id="103" name="Google Shape;103;p21"/>
            <p:cNvGrpSpPr/>
            <p:nvPr/>
          </p:nvGrpSpPr>
          <p:grpSpPr>
            <a:xfrm>
              <a:off x="2260704" y="4256260"/>
              <a:ext cx="314298" cy="405969"/>
              <a:chOff x="2260704" y="4256260"/>
              <a:chExt cx="314298" cy="405969"/>
            </a:xfrm>
          </p:grpSpPr>
          <p:sp>
            <p:nvSpPr>
              <p:cNvPr id="104" name="Google Shape;104;p21"/>
              <p:cNvSpPr/>
              <p:nvPr/>
            </p:nvSpPr>
            <p:spPr>
              <a:xfrm>
                <a:off x="2332731" y="4256260"/>
                <a:ext cx="170245" cy="78574"/>
              </a:xfrm>
              <a:custGeom>
                <a:rect b="b" l="l" r="r" t="t"/>
                <a:pathLst>
                  <a:path extrusionOk="0" h="78574" w="170245">
                    <a:moveTo>
                      <a:pt x="170245" y="78575"/>
                    </a:moveTo>
                    <a:lnTo>
                      <a:pt x="170245" y="52383"/>
                    </a:lnTo>
                    <a:cubicBezTo>
                      <a:pt x="170245" y="41513"/>
                      <a:pt x="161471" y="32739"/>
                      <a:pt x="150601" y="32739"/>
                    </a:cubicBezTo>
                    <a:lnTo>
                      <a:pt x="137506" y="32739"/>
                    </a:lnTo>
                    <a:lnTo>
                      <a:pt x="137506" y="0"/>
                    </a:lnTo>
                    <a:lnTo>
                      <a:pt x="32739" y="0"/>
                    </a:lnTo>
                    <a:lnTo>
                      <a:pt x="32739" y="32739"/>
                    </a:lnTo>
                    <a:lnTo>
                      <a:pt x="19644" y="32739"/>
                    </a:lnTo>
                    <a:cubicBezTo>
                      <a:pt x="8774" y="32739"/>
                      <a:pt x="0" y="41513"/>
                      <a:pt x="0" y="52383"/>
                    </a:cubicBezTo>
                    <a:lnTo>
                      <a:pt x="0" y="78575"/>
                    </a:lnTo>
                    <a:lnTo>
                      <a:pt x="170245" y="78575"/>
                    </a:lnTo>
                    <a:close/>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105" name="Google Shape;105;p21"/>
              <p:cNvSpPr/>
              <p:nvPr/>
            </p:nvSpPr>
            <p:spPr>
              <a:xfrm>
                <a:off x="2398210" y="4289000"/>
                <a:ext cx="39287" cy="13095"/>
              </a:xfrm>
              <a:custGeom>
                <a:rect b="b" l="l" r="r" t="t"/>
                <a:pathLst>
                  <a:path extrusionOk="0" h="13095" w="39287">
                    <a:moveTo>
                      <a:pt x="0" y="0"/>
                    </a:moveTo>
                    <a:lnTo>
                      <a:pt x="0" y="13096"/>
                    </a:lnTo>
                    <a:lnTo>
                      <a:pt x="39287" y="13096"/>
                    </a:lnTo>
                    <a:lnTo>
                      <a:pt x="39287"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106" name="Google Shape;106;p21"/>
              <p:cNvSpPr/>
              <p:nvPr/>
            </p:nvSpPr>
            <p:spPr>
              <a:xfrm>
                <a:off x="2260704" y="4308643"/>
                <a:ext cx="314298" cy="353586"/>
              </a:xfrm>
              <a:custGeom>
                <a:rect b="b" l="l" r="r" t="t"/>
                <a:pathLst>
                  <a:path extrusionOk="0" h="353586" w="314298">
                    <a:moveTo>
                      <a:pt x="248820" y="0"/>
                    </a:moveTo>
                    <a:lnTo>
                      <a:pt x="301203" y="0"/>
                    </a:lnTo>
                    <a:cubicBezTo>
                      <a:pt x="308406" y="0"/>
                      <a:pt x="314299" y="5893"/>
                      <a:pt x="314299" y="13096"/>
                    </a:cubicBezTo>
                    <a:lnTo>
                      <a:pt x="314299" y="340490"/>
                    </a:lnTo>
                    <a:cubicBezTo>
                      <a:pt x="314299" y="347693"/>
                      <a:pt x="308406" y="353586"/>
                      <a:pt x="301203" y="353586"/>
                    </a:cubicBezTo>
                    <a:lnTo>
                      <a:pt x="13096" y="353586"/>
                    </a:lnTo>
                    <a:cubicBezTo>
                      <a:pt x="5893" y="353586"/>
                      <a:pt x="0" y="347693"/>
                      <a:pt x="0" y="340490"/>
                    </a:cubicBezTo>
                    <a:lnTo>
                      <a:pt x="0" y="13096"/>
                    </a:lnTo>
                    <a:cubicBezTo>
                      <a:pt x="0" y="5893"/>
                      <a:pt x="5893" y="0"/>
                      <a:pt x="13096" y="0"/>
                    </a:cubicBezTo>
                    <a:lnTo>
                      <a:pt x="45835"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grpSp>
        <p:grpSp>
          <p:nvGrpSpPr>
            <p:cNvPr id="107" name="Google Shape;107;p21"/>
            <p:cNvGrpSpPr/>
            <p:nvPr/>
          </p:nvGrpSpPr>
          <p:grpSpPr>
            <a:xfrm>
              <a:off x="2319635" y="4400314"/>
              <a:ext cx="202984" cy="196435"/>
              <a:chOff x="2319635" y="4400314"/>
              <a:chExt cx="202984" cy="196435"/>
            </a:xfrm>
          </p:grpSpPr>
          <p:sp>
            <p:nvSpPr>
              <p:cNvPr id="108" name="Google Shape;108;p21"/>
              <p:cNvSpPr/>
              <p:nvPr/>
            </p:nvSpPr>
            <p:spPr>
              <a:xfrm>
                <a:off x="2319635" y="4400314"/>
                <a:ext cx="72026" cy="72026"/>
              </a:xfrm>
              <a:custGeom>
                <a:rect b="b" l="l" r="r" t="t"/>
                <a:pathLst>
                  <a:path extrusionOk="0" h="72026" w="72026">
                    <a:moveTo>
                      <a:pt x="72027" y="52383"/>
                    </a:moveTo>
                    <a:lnTo>
                      <a:pt x="72027" y="72027"/>
                    </a:lnTo>
                    <a:lnTo>
                      <a:pt x="0" y="72027"/>
                    </a:lnTo>
                    <a:lnTo>
                      <a:pt x="0" y="0"/>
                    </a:lnTo>
                    <a:lnTo>
                      <a:pt x="32739"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109" name="Google Shape;109;p21"/>
              <p:cNvSpPr/>
              <p:nvPr/>
            </p:nvSpPr>
            <p:spPr>
              <a:xfrm>
                <a:off x="2319635" y="4524723"/>
                <a:ext cx="72026" cy="72026"/>
              </a:xfrm>
              <a:custGeom>
                <a:rect b="b" l="l" r="r" t="t"/>
                <a:pathLst>
                  <a:path extrusionOk="0" h="72026" w="72026">
                    <a:moveTo>
                      <a:pt x="0" y="0"/>
                    </a:moveTo>
                    <a:lnTo>
                      <a:pt x="72027" y="0"/>
                    </a:lnTo>
                    <a:lnTo>
                      <a:pt x="72027" y="72027"/>
                    </a:lnTo>
                    <a:lnTo>
                      <a:pt x="0" y="72027"/>
                    </a:lnTo>
                    <a:close/>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110" name="Google Shape;110;p21"/>
              <p:cNvSpPr/>
              <p:nvPr/>
            </p:nvSpPr>
            <p:spPr>
              <a:xfrm>
                <a:off x="2345827" y="4406862"/>
                <a:ext cx="45835" cy="39287"/>
              </a:xfrm>
              <a:custGeom>
                <a:rect b="b" l="l" r="r" t="t"/>
                <a:pathLst>
                  <a:path extrusionOk="0" h="39287" w="45835">
                    <a:moveTo>
                      <a:pt x="0" y="26192"/>
                    </a:moveTo>
                    <a:lnTo>
                      <a:pt x="13096" y="39287"/>
                    </a:lnTo>
                    <a:lnTo>
                      <a:pt x="45835"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111" name="Google Shape;111;p21"/>
              <p:cNvSpPr/>
              <p:nvPr/>
            </p:nvSpPr>
            <p:spPr>
              <a:xfrm>
                <a:off x="2430949" y="4433053"/>
                <a:ext cx="52383" cy="6547"/>
              </a:xfrm>
              <a:custGeom>
                <a:rect b="b" l="l" r="r" t="t"/>
                <a:pathLst>
                  <a:path extrusionOk="0" h="6547" w="52383">
                    <a:moveTo>
                      <a:pt x="0" y="0"/>
                    </a:moveTo>
                    <a:lnTo>
                      <a:pt x="52383"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112" name="Google Shape;112;p21"/>
              <p:cNvSpPr/>
              <p:nvPr/>
            </p:nvSpPr>
            <p:spPr>
              <a:xfrm>
                <a:off x="2430949" y="4472340"/>
                <a:ext cx="91670" cy="6547"/>
              </a:xfrm>
              <a:custGeom>
                <a:rect b="b" l="l" r="r" t="t"/>
                <a:pathLst>
                  <a:path extrusionOk="0" h="6547" w="91670">
                    <a:moveTo>
                      <a:pt x="0" y="0"/>
                    </a:moveTo>
                    <a:lnTo>
                      <a:pt x="91670"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113" name="Google Shape;113;p21"/>
              <p:cNvSpPr/>
              <p:nvPr/>
            </p:nvSpPr>
            <p:spPr>
              <a:xfrm>
                <a:off x="2430949" y="4550915"/>
                <a:ext cx="52383" cy="6547"/>
              </a:xfrm>
              <a:custGeom>
                <a:rect b="b" l="l" r="r" t="t"/>
                <a:pathLst>
                  <a:path extrusionOk="0" h="6547" w="52383">
                    <a:moveTo>
                      <a:pt x="0" y="0"/>
                    </a:moveTo>
                    <a:lnTo>
                      <a:pt x="52383"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114" name="Google Shape;114;p21"/>
              <p:cNvSpPr/>
              <p:nvPr/>
            </p:nvSpPr>
            <p:spPr>
              <a:xfrm>
                <a:off x="2430949" y="4590202"/>
                <a:ext cx="91670" cy="6547"/>
              </a:xfrm>
              <a:custGeom>
                <a:rect b="b" l="l" r="r" t="t"/>
                <a:pathLst>
                  <a:path extrusionOk="0" h="6547" w="91670">
                    <a:moveTo>
                      <a:pt x="0" y="0"/>
                    </a:moveTo>
                    <a:lnTo>
                      <a:pt x="91670"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grpSp>
      </p:grpSp>
      <p:pic>
        <p:nvPicPr>
          <p:cNvPr id="115" name="Google Shape;115;p21"/>
          <p:cNvPicPr preferRelativeResize="0"/>
          <p:nvPr/>
        </p:nvPicPr>
        <p:blipFill>
          <a:blip r:embed="rId6">
            <a:alphaModFix/>
          </a:blip>
          <a:stretch>
            <a:fillRect/>
          </a:stretch>
        </p:blipFill>
        <p:spPr>
          <a:xfrm>
            <a:off x="1185600" y="1316226"/>
            <a:ext cx="1140501" cy="1140501"/>
          </a:xfrm>
          <a:prstGeom prst="rect">
            <a:avLst/>
          </a:prstGeom>
          <a:noFill/>
          <a:ln>
            <a:noFill/>
          </a:ln>
        </p:spPr>
      </p:pic>
      <p:graphicFrame>
        <p:nvGraphicFramePr>
          <p:cNvPr id="116" name="Google Shape;116;p21"/>
          <p:cNvGraphicFramePr/>
          <p:nvPr/>
        </p:nvGraphicFramePr>
        <p:xfrm>
          <a:off x="6269850" y="1783050"/>
          <a:ext cx="3000000" cy="3000000"/>
        </p:xfrm>
        <a:graphic>
          <a:graphicData uri="http://schemas.openxmlformats.org/drawingml/2006/table">
            <a:tbl>
              <a:tblPr>
                <a:noFill/>
                <a:tableStyleId>{794D1563-AE1A-4CEC-8E75-9A2524978D7A}</a:tableStyleId>
              </a:tblPr>
              <a:tblGrid>
                <a:gridCol w="1226850"/>
                <a:gridCol w="1226850"/>
              </a:tblGrid>
              <a:tr h="2783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Power Cx</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571</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3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Habit Cx</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256</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3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Core Net Saver</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575</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3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Low Net Saver</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262</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3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Net Loser</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303</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3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Dormant Cx</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164</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3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Early Paid Subs</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285</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3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Trial Cx</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292</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17" name="Google Shape;117;p21"/>
          <p:cNvSpPr txBox="1"/>
          <p:nvPr/>
        </p:nvSpPr>
        <p:spPr>
          <a:xfrm>
            <a:off x="6212850" y="1368075"/>
            <a:ext cx="2528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sz="1000">
                <a:solidFill>
                  <a:schemeClr val="dk1"/>
                </a:solidFill>
                <a:latin typeface="Proxima Nova"/>
                <a:ea typeface="Proxima Nova"/>
                <a:cs typeface="Proxima Nova"/>
                <a:sym typeface="Proxima Nova"/>
              </a:rPr>
              <a:t>Survey (n=2,708 DashPass Cx)</a:t>
            </a:r>
            <a:endParaRPr/>
          </a:p>
        </p:txBody>
      </p:sp>
      <p:sp>
        <p:nvSpPr>
          <p:cNvPr id="118" name="Google Shape;118;p21"/>
          <p:cNvSpPr txBox="1"/>
          <p:nvPr/>
        </p:nvSpPr>
        <p:spPr>
          <a:xfrm>
            <a:off x="5996700" y="4147525"/>
            <a:ext cx="3000000" cy="664200"/>
          </a:xfrm>
          <a:prstGeom prst="rect">
            <a:avLst/>
          </a:prstGeom>
          <a:noFill/>
          <a:ln>
            <a:noFill/>
          </a:ln>
        </p:spPr>
        <p:txBody>
          <a:bodyPr anchorCtr="0" anchor="t" bIns="91425" lIns="91425" spcFirstLastPara="1" rIns="91425" wrap="square" tIns="91425">
            <a:spAutoFit/>
          </a:bodyPr>
          <a:lstStyle/>
          <a:p>
            <a:pPr indent="-273050" lvl="0" marL="457200" rtl="0" algn="l">
              <a:lnSpc>
                <a:spcPct val="115000"/>
              </a:lnSpc>
              <a:spcBef>
                <a:spcPts val="0"/>
              </a:spcBef>
              <a:spcAft>
                <a:spcPts val="0"/>
              </a:spcAft>
              <a:buClr>
                <a:srgbClr val="888888"/>
              </a:buClr>
              <a:buSzPts val="700"/>
              <a:buFont typeface="Proxima Nova"/>
              <a:buChar char="●"/>
            </a:pPr>
            <a:r>
              <a:rPr lang="en" sz="700">
                <a:solidFill>
                  <a:srgbClr val="888888"/>
                </a:solidFill>
                <a:latin typeface="Proxima Nova"/>
                <a:ea typeface="Proxima Nova"/>
                <a:cs typeface="Proxima Nova"/>
                <a:sym typeface="Proxima Nova"/>
              </a:rPr>
              <a:t>Data weighted so total includes accurate distribution of segments</a:t>
            </a:r>
            <a:endParaRPr sz="700">
              <a:solidFill>
                <a:srgbClr val="888888"/>
              </a:solidFill>
              <a:latin typeface="Proxima Nova"/>
              <a:ea typeface="Proxima Nova"/>
              <a:cs typeface="Proxima Nova"/>
              <a:sym typeface="Proxima Nova"/>
            </a:endParaRPr>
          </a:p>
          <a:p>
            <a:pPr indent="-273050" lvl="0" marL="457200" rtl="0" algn="l">
              <a:lnSpc>
                <a:spcPct val="115000"/>
              </a:lnSpc>
              <a:spcBef>
                <a:spcPts val="0"/>
              </a:spcBef>
              <a:spcAft>
                <a:spcPts val="0"/>
              </a:spcAft>
              <a:buClr>
                <a:srgbClr val="888888"/>
              </a:buClr>
              <a:buSzPts val="700"/>
              <a:buFont typeface="Proxima Nova"/>
              <a:buChar char="●"/>
            </a:pPr>
            <a:r>
              <a:rPr lang="en" sz="700">
                <a:solidFill>
                  <a:srgbClr val="888888"/>
                </a:solidFill>
                <a:latin typeface="Proxima Nova"/>
                <a:ea typeface="Proxima Nova"/>
                <a:cs typeface="Proxima Nova"/>
                <a:sym typeface="Proxima Nova"/>
              </a:rPr>
              <a:t>Cx had to be aware of DoorDash to participate</a:t>
            </a:r>
            <a:endParaRPr sz="700">
              <a:solidFill>
                <a:srgbClr val="888888"/>
              </a:solidFill>
              <a:latin typeface="Proxima Nova"/>
              <a:ea typeface="Proxima Nova"/>
              <a:cs typeface="Proxima Nova"/>
              <a:sym typeface="Proxima Nova"/>
            </a:endParaRPr>
          </a:p>
          <a:p>
            <a:pPr indent="-273050" lvl="0" marL="457200" rtl="0" algn="l">
              <a:lnSpc>
                <a:spcPct val="115000"/>
              </a:lnSpc>
              <a:spcBef>
                <a:spcPts val="0"/>
              </a:spcBef>
              <a:spcAft>
                <a:spcPts val="0"/>
              </a:spcAft>
              <a:buClr>
                <a:srgbClr val="888888"/>
              </a:buClr>
              <a:buSzPts val="700"/>
              <a:buFont typeface="Proxima Nova"/>
              <a:buChar char="●"/>
            </a:pPr>
            <a:r>
              <a:rPr lang="en" sz="700">
                <a:solidFill>
                  <a:srgbClr val="888888"/>
                </a:solidFill>
                <a:latin typeface="Proxima Nova"/>
                <a:ea typeface="Proxima Nova"/>
                <a:cs typeface="Proxima Nova"/>
                <a:sym typeface="Proxima Nova"/>
              </a:rPr>
              <a:t>Cx could not be on partnered or student plan to participate</a:t>
            </a:r>
            <a:endParaRPr sz="700">
              <a:solidFill>
                <a:srgbClr val="888888"/>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0" name="Shape 480"/>
        <p:cNvGrpSpPr/>
        <p:nvPr/>
      </p:nvGrpSpPr>
      <p:grpSpPr>
        <a:xfrm>
          <a:off x="0" y="0"/>
          <a:ext cx="0" cy="0"/>
          <a:chOff x="0" y="0"/>
          <a:chExt cx="0" cy="0"/>
        </a:xfrm>
      </p:grpSpPr>
      <p:sp>
        <p:nvSpPr>
          <p:cNvPr id="481" name="Google Shape;481;p4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48"/>
          <p:cNvSpPr txBox="1"/>
          <p:nvPr/>
        </p:nvSpPr>
        <p:spPr>
          <a:xfrm>
            <a:off x="390825" y="238175"/>
            <a:ext cx="75555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Additional impact becomes nominal once birthday credits and free delivery on $35+ orders are provided.</a:t>
            </a:r>
            <a:endParaRPr b="1" sz="2200">
              <a:solidFill>
                <a:srgbClr val="666666"/>
              </a:solidFill>
              <a:latin typeface="Proxima Nova"/>
              <a:ea typeface="Proxima Nova"/>
              <a:cs typeface="Proxima Nova"/>
              <a:sym typeface="Proxima Nova"/>
            </a:endParaRPr>
          </a:p>
        </p:txBody>
      </p:sp>
      <p:pic>
        <p:nvPicPr>
          <p:cNvPr id="483" name="Google Shape;483;p48"/>
          <p:cNvPicPr preferRelativeResize="0"/>
          <p:nvPr/>
        </p:nvPicPr>
        <p:blipFill>
          <a:blip r:embed="rId4">
            <a:alphaModFix/>
          </a:blip>
          <a:stretch>
            <a:fillRect/>
          </a:stretch>
        </p:blipFill>
        <p:spPr>
          <a:xfrm>
            <a:off x="733400" y="1556500"/>
            <a:ext cx="6592850" cy="2510974"/>
          </a:xfrm>
          <a:prstGeom prst="rect">
            <a:avLst/>
          </a:prstGeom>
          <a:noFill/>
          <a:ln>
            <a:noFill/>
          </a:ln>
        </p:spPr>
      </p:pic>
      <p:sp>
        <p:nvSpPr>
          <p:cNvPr id="484" name="Google Shape;484;p48"/>
          <p:cNvSpPr txBox="1"/>
          <p:nvPr/>
        </p:nvSpPr>
        <p:spPr>
          <a:xfrm>
            <a:off x="733400" y="4192050"/>
            <a:ext cx="6685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As we finalize our </a:t>
            </a:r>
            <a:r>
              <a:rPr lang="en" sz="1100">
                <a:latin typeface="Proxima Nova"/>
                <a:ea typeface="Proxima Nova"/>
                <a:cs typeface="Proxima Nova"/>
                <a:sym typeface="Proxima Nova"/>
              </a:rPr>
              <a:t>potential</a:t>
            </a:r>
            <a:r>
              <a:rPr lang="en" sz="1100">
                <a:latin typeface="Proxima Nova"/>
                <a:ea typeface="Proxima Nova"/>
                <a:cs typeface="Proxima Nova"/>
                <a:sym typeface="Proxima Nova"/>
              </a:rPr>
              <a:t> benefits as a team we can continue to e</a:t>
            </a:r>
            <a:r>
              <a:rPr lang="en" sz="1100">
                <a:latin typeface="Proxima Nova"/>
                <a:ea typeface="Proxima Nova"/>
                <a:cs typeface="Proxima Nova"/>
                <a:sym typeface="Proxima Nova"/>
              </a:rPr>
              <a:t>xplore </a:t>
            </a:r>
            <a:r>
              <a:rPr lang="en" sz="1100">
                <a:latin typeface="Proxima Nova"/>
                <a:ea typeface="Proxima Nova"/>
                <a:cs typeface="Proxima Nova"/>
                <a:sym typeface="Proxima Nova"/>
              </a:rPr>
              <a:t>further</a:t>
            </a:r>
            <a:r>
              <a:rPr lang="en" sz="1100">
                <a:latin typeface="Proxima Nova"/>
                <a:ea typeface="Proxima Nova"/>
                <a:cs typeface="Proxima Nova"/>
                <a:sym typeface="Proxima Nova"/>
              </a:rPr>
              <a:t> combinations using </a:t>
            </a:r>
            <a:r>
              <a:rPr lang="en" sz="1100" u="sng">
                <a:solidFill>
                  <a:schemeClr val="hlink"/>
                </a:solidFill>
                <a:latin typeface="Proxima Nova"/>
                <a:ea typeface="Proxima Nova"/>
                <a:cs typeface="Proxima Nova"/>
                <a:sym typeface="Proxima Nova"/>
                <a:hlinkClick r:id="rId5"/>
              </a:rPr>
              <a:t>TURF simulator</a:t>
            </a:r>
            <a:endParaRPr sz="1100">
              <a:latin typeface="Proxima Nova"/>
              <a:ea typeface="Proxima Nova"/>
              <a:cs typeface="Proxima Nova"/>
              <a:sym typeface="Proxima Nova"/>
            </a:endParaRPr>
          </a:p>
        </p:txBody>
      </p:sp>
      <p:sp>
        <p:nvSpPr>
          <p:cNvPr id="485" name="Google Shape;485;p48"/>
          <p:cNvSpPr txBox="1"/>
          <p:nvPr/>
        </p:nvSpPr>
        <p:spPr>
          <a:xfrm>
            <a:off x="249225" y="477992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How likely are you to participate in the DoorDash loyalty program based on each of the following benefits?</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
        <p:nvSpPr>
          <p:cNvPr id="486" name="Google Shape;486;p48"/>
          <p:cNvSpPr txBox="1"/>
          <p:nvPr/>
        </p:nvSpPr>
        <p:spPr>
          <a:xfrm>
            <a:off x="515825" y="1124125"/>
            <a:ext cx="74844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TURF allows us to see the potential increased reach of adding a combination of factors, letting us know additions that will have a major increase in reach vs. </a:t>
            </a:r>
            <a:r>
              <a:rPr lang="en" sz="1000">
                <a:solidFill>
                  <a:schemeClr val="dk1"/>
                </a:solidFill>
                <a:latin typeface="Proxima Nova"/>
                <a:ea typeface="Proxima Nova"/>
                <a:cs typeface="Proxima Nova"/>
                <a:sym typeface="Proxima Nova"/>
              </a:rPr>
              <a:t>minimal</a:t>
            </a:r>
            <a:r>
              <a:rPr lang="en" sz="1000">
                <a:solidFill>
                  <a:schemeClr val="dk1"/>
                </a:solidFill>
                <a:latin typeface="Proxima Nova"/>
                <a:ea typeface="Proxima Nova"/>
                <a:cs typeface="Proxima Nova"/>
                <a:sym typeface="Proxima Nova"/>
              </a:rPr>
              <a:t> increase in reach.  This chart helps us understand that we do not need more than 2 affordability features to  have a strong impact and interest up to 80% of the DashPass population in participation.</a:t>
            </a:r>
            <a:endParaRPr b="1" sz="1000">
              <a:solidFill>
                <a:schemeClr val="dk1"/>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49"/>
          <p:cNvSpPr txBox="1"/>
          <p:nvPr/>
        </p:nvSpPr>
        <p:spPr>
          <a:xfrm>
            <a:off x="378375" y="51847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666666"/>
                </a:solidFill>
                <a:latin typeface="Proxima Nova"/>
                <a:ea typeface="Proxima Nova"/>
                <a:cs typeface="Proxima Nova"/>
                <a:sym typeface="Proxima Nova"/>
              </a:rPr>
              <a:t>A quick recap</a:t>
            </a:r>
            <a:endParaRPr b="1" sz="2300">
              <a:solidFill>
                <a:srgbClr val="666666"/>
              </a:solidFill>
              <a:latin typeface="Proxima Nova"/>
              <a:ea typeface="Proxima Nova"/>
              <a:cs typeface="Proxima Nova"/>
              <a:sym typeface="Proxima Nova"/>
            </a:endParaRPr>
          </a:p>
        </p:txBody>
      </p:sp>
      <p:sp>
        <p:nvSpPr>
          <p:cNvPr id="493" name="Google Shape;493;p49"/>
          <p:cNvSpPr txBox="1"/>
          <p:nvPr/>
        </p:nvSpPr>
        <p:spPr>
          <a:xfrm>
            <a:off x="703850" y="1083825"/>
            <a:ext cx="7325100" cy="3263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686E"/>
              </a:buClr>
              <a:buSzPts val="1300"/>
              <a:buFont typeface="Proxima Nova"/>
              <a:buChar char="●"/>
            </a:pPr>
            <a:r>
              <a:rPr lang="en" sz="1300">
                <a:latin typeface="Proxima Nova"/>
                <a:ea typeface="Proxima Nova"/>
                <a:cs typeface="Proxima Nova"/>
                <a:sym typeface="Proxima Nova"/>
              </a:rPr>
              <a:t>Affordability related rewards have the greatest potential to impact behavioral change, recommend experimenting with</a:t>
            </a:r>
            <a:endParaRPr sz="1300">
              <a:latin typeface="Proxima Nova"/>
              <a:ea typeface="Proxima Nova"/>
              <a:cs typeface="Proxima Nova"/>
              <a:sym typeface="Proxima Nova"/>
            </a:endParaRPr>
          </a:p>
          <a:p>
            <a:pPr indent="-311150" lvl="1" marL="914400" rtl="0" algn="l">
              <a:spcBef>
                <a:spcPts val="1000"/>
              </a:spcBef>
              <a:spcAft>
                <a:spcPts val="0"/>
              </a:spcAft>
              <a:buSzPts val="1300"/>
              <a:buFont typeface="Proxima Nova"/>
              <a:buChar char="○"/>
            </a:pPr>
            <a:r>
              <a:rPr lang="en" sz="1000">
                <a:solidFill>
                  <a:schemeClr val="dk1"/>
                </a:solidFill>
                <a:latin typeface="Proxima Nova"/>
                <a:ea typeface="Proxima Nova"/>
                <a:cs typeface="Proxima Nova"/>
                <a:sym typeface="Proxima Nova"/>
              </a:rPr>
              <a:t>Free delivery and no service fees on orders $35+</a:t>
            </a:r>
            <a:endParaRPr sz="1000">
              <a:solidFill>
                <a:schemeClr val="dk1"/>
              </a:solidFill>
              <a:latin typeface="Proxima Nova"/>
              <a:ea typeface="Proxima Nova"/>
              <a:cs typeface="Proxima Nova"/>
              <a:sym typeface="Proxima Nova"/>
            </a:endParaRPr>
          </a:p>
          <a:p>
            <a:pPr indent="-311150" lvl="1" marL="914400" rtl="0" algn="l">
              <a:spcBef>
                <a:spcPts val="1000"/>
              </a:spcBef>
              <a:spcAft>
                <a:spcPts val="0"/>
              </a:spcAft>
              <a:buSzPts val="1300"/>
              <a:buFont typeface="Proxima Nova"/>
              <a:buChar char="○"/>
            </a:pPr>
            <a:r>
              <a:rPr lang="en" sz="1000">
                <a:solidFill>
                  <a:schemeClr val="dk1"/>
                </a:solidFill>
                <a:latin typeface="Proxima Nova"/>
                <a:ea typeface="Proxima Nova"/>
                <a:cs typeface="Proxima Nova"/>
                <a:sym typeface="Proxima Nova"/>
              </a:rPr>
              <a:t>On every 10th order, get an item for free (Particularly among Habit &amp; Core Cx)</a:t>
            </a:r>
            <a:endParaRPr sz="1300">
              <a:latin typeface="Proxima Nova"/>
              <a:ea typeface="Proxima Nova"/>
              <a:cs typeface="Proxima Nova"/>
              <a:sym typeface="Proxima Nova"/>
            </a:endParaRPr>
          </a:p>
          <a:p>
            <a:pPr indent="-311150" lvl="0" marL="457200" rtl="0" algn="l">
              <a:spcBef>
                <a:spcPts val="1000"/>
              </a:spcBef>
              <a:spcAft>
                <a:spcPts val="0"/>
              </a:spcAft>
              <a:buClr>
                <a:srgbClr val="00686E"/>
              </a:buClr>
              <a:buSzPts val="1300"/>
              <a:buFont typeface="Proxima Nova"/>
              <a:buChar char="●"/>
            </a:pPr>
            <a:r>
              <a:rPr lang="en" sz="1300">
                <a:latin typeface="Proxima Nova"/>
                <a:ea typeface="Proxima Nova"/>
                <a:cs typeface="Proxima Nova"/>
                <a:sym typeface="Proxima Nova"/>
              </a:rPr>
              <a:t>$10 birthday reward also has a strong impact as well as high levels of clarity and usefulness; it is highest among less active users like “Dormant” and “Net Losers”</a:t>
            </a:r>
            <a:endParaRPr sz="1300">
              <a:latin typeface="Proxima Nova"/>
              <a:ea typeface="Proxima Nova"/>
              <a:cs typeface="Proxima Nova"/>
              <a:sym typeface="Proxima Nova"/>
            </a:endParaRPr>
          </a:p>
          <a:p>
            <a:pPr indent="-311150" lvl="0" marL="457200" rtl="0" algn="l">
              <a:spcBef>
                <a:spcPts val="1000"/>
              </a:spcBef>
              <a:spcAft>
                <a:spcPts val="0"/>
              </a:spcAft>
              <a:buClr>
                <a:srgbClr val="00686E"/>
              </a:buClr>
              <a:buSzPts val="1300"/>
              <a:buFont typeface="Proxima Nova"/>
              <a:buChar char="●"/>
            </a:pPr>
            <a:r>
              <a:rPr lang="en" sz="1300">
                <a:latin typeface="Proxima Nova"/>
                <a:ea typeface="Proxima Nova"/>
                <a:cs typeface="Proxima Nova"/>
                <a:sym typeface="Proxima Nova"/>
              </a:rPr>
              <a:t>Quality and experience benefits make sense but are less likely to move the needle for Cx, consider experimenting with “</a:t>
            </a:r>
            <a:r>
              <a:rPr lang="en" sz="1300">
                <a:solidFill>
                  <a:schemeClr val="dk1"/>
                </a:solidFill>
                <a:latin typeface="Proxima Nova"/>
                <a:ea typeface="Proxima Nova"/>
                <a:cs typeface="Proxima Nova"/>
                <a:sym typeface="Proxima Nova"/>
              </a:rPr>
              <a:t>Cancellation forgiveness” and adding quantification for others (e.g. Express Delivery: Save up to 10 mins in delivery time)</a:t>
            </a:r>
            <a:endParaRPr sz="1000">
              <a:solidFill>
                <a:schemeClr val="dk1"/>
              </a:solidFill>
              <a:latin typeface="Proxima Nova"/>
              <a:ea typeface="Proxima Nova"/>
              <a:cs typeface="Proxima Nova"/>
              <a:sym typeface="Proxima Nova"/>
            </a:endParaRPr>
          </a:p>
          <a:p>
            <a:pPr indent="-311150" lvl="0" marL="457200" rtl="0" algn="l">
              <a:spcBef>
                <a:spcPts val="100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Little interest and clarity for exclusive benefits</a:t>
            </a:r>
            <a:endParaRPr sz="1300">
              <a:solidFill>
                <a:schemeClr val="dk1"/>
              </a:solidFill>
              <a:latin typeface="Proxima Nova"/>
              <a:ea typeface="Proxima Nova"/>
              <a:cs typeface="Proxima Nova"/>
              <a:sym typeface="Proxima Nova"/>
            </a:endParaRPr>
          </a:p>
          <a:p>
            <a:pPr indent="-292100" lvl="1" marL="914400" rtl="0" algn="l">
              <a:spcBef>
                <a:spcPts val="1000"/>
              </a:spcBef>
              <a:spcAft>
                <a:spcPts val="1000"/>
              </a:spcAft>
              <a:buClr>
                <a:schemeClr val="dk1"/>
              </a:buClr>
              <a:buSzPts val="1000"/>
              <a:buFont typeface="Proxima Nova"/>
              <a:buChar char="○"/>
            </a:pPr>
            <a:r>
              <a:rPr lang="en" sz="1000">
                <a:solidFill>
                  <a:schemeClr val="dk1"/>
                </a:solidFill>
                <a:latin typeface="Proxima Nova"/>
                <a:ea typeface="Proxima Nova"/>
                <a:cs typeface="Proxima Nova"/>
                <a:sym typeface="Proxima Nova"/>
              </a:rPr>
              <a:t>Do not recommend including exclusive offers in top tiers, instead user lower tier loyalty hubs to educate on the availability of the benefits with DashPass</a:t>
            </a:r>
            <a:endParaRPr sz="1000">
              <a:solidFill>
                <a:schemeClr val="dk1"/>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50"/>
          <p:cNvSpPr txBox="1"/>
          <p:nvPr/>
        </p:nvSpPr>
        <p:spPr>
          <a:xfrm>
            <a:off x="447800" y="565775"/>
            <a:ext cx="5704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700">
                <a:solidFill>
                  <a:srgbClr val="FFFFFF"/>
                </a:solidFill>
                <a:latin typeface="Proxima Nova"/>
                <a:ea typeface="Proxima Nova"/>
                <a:cs typeface="Proxima Nova"/>
                <a:sym typeface="Proxima Nova"/>
              </a:rPr>
              <a:t>Recommendations</a:t>
            </a:r>
            <a:endParaRPr sz="4700">
              <a:solidFill>
                <a:srgbClr val="FFFFFF"/>
              </a:solidFill>
              <a:latin typeface="Proxima Nova"/>
              <a:ea typeface="Proxima Nova"/>
              <a:cs typeface="Proxima Nova"/>
              <a:sym typeface="Proxima Nova"/>
            </a:endParaRPr>
          </a:p>
        </p:txBody>
      </p:sp>
      <p:pic>
        <p:nvPicPr>
          <p:cNvPr id="500" name="Google Shape;500;p50"/>
          <p:cNvPicPr preferRelativeResize="0"/>
          <p:nvPr/>
        </p:nvPicPr>
        <p:blipFill>
          <a:blip r:embed="rId3">
            <a:alphaModFix/>
          </a:blip>
          <a:stretch>
            <a:fillRect/>
          </a:stretch>
        </p:blipFill>
        <p:spPr>
          <a:xfrm>
            <a:off x="2722100" y="1696500"/>
            <a:ext cx="4151686" cy="2966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1"/>
          <p:cNvSpPr txBox="1"/>
          <p:nvPr/>
        </p:nvSpPr>
        <p:spPr>
          <a:xfrm>
            <a:off x="191975" y="191988"/>
            <a:ext cx="85584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300">
                <a:solidFill>
                  <a:srgbClr val="505050"/>
                </a:solidFill>
                <a:latin typeface="Proxima Nova"/>
                <a:ea typeface="Proxima Nova"/>
                <a:cs typeface="Proxima Nova"/>
                <a:sym typeface="Proxima Nova"/>
              </a:rPr>
              <a:t>Recommended Benefits</a:t>
            </a:r>
            <a:endParaRPr b="1" sz="2300">
              <a:solidFill>
                <a:srgbClr val="505050"/>
              </a:solidFill>
              <a:latin typeface="Proxima Nova"/>
              <a:ea typeface="Proxima Nova"/>
              <a:cs typeface="Proxima Nova"/>
              <a:sym typeface="Proxima Nova"/>
            </a:endParaRPr>
          </a:p>
        </p:txBody>
      </p:sp>
      <p:sp>
        <p:nvSpPr>
          <p:cNvPr id="506" name="Google Shape;506;p5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51"/>
          <p:cNvSpPr txBox="1"/>
          <p:nvPr/>
        </p:nvSpPr>
        <p:spPr>
          <a:xfrm>
            <a:off x="166475" y="717300"/>
            <a:ext cx="8609400" cy="435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u="sng">
                <a:solidFill>
                  <a:schemeClr val="accent5"/>
                </a:solidFill>
                <a:latin typeface="Proxima Nova"/>
                <a:ea typeface="Proxima Nova"/>
                <a:cs typeface="Proxima Nova"/>
                <a:sym typeface="Proxima Nova"/>
              </a:rPr>
              <a:t>Recommended Benefits for Loyalty Top Tier:</a:t>
            </a:r>
            <a:endParaRPr b="1" sz="1300" u="sng">
              <a:solidFill>
                <a:schemeClr val="accent5"/>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00686E"/>
              </a:buClr>
              <a:buSzPts val="1300"/>
              <a:buFont typeface="Proxima Nova"/>
              <a:buAutoNum type="arabicPeriod"/>
            </a:pPr>
            <a:r>
              <a:rPr lang="en" sz="1300">
                <a:solidFill>
                  <a:schemeClr val="dk2"/>
                </a:solidFill>
                <a:latin typeface="Proxima Nova"/>
                <a:ea typeface="Proxima Nova"/>
                <a:cs typeface="Proxima Nova"/>
                <a:sym typeface="Proxima Nova"/>
              </a:rPr>
              <a:t>Earn a $5 credit on every 10th order</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00686E"/>
              </a:buClr>
              <a:buSzPts val="1300"/>
              <a:buFont typeface="Proxima Nova"/>
              <a:buAutoNum type="arabicPeriod"/>
            </a:pPr>
            <a:r>
              <a:rPr lang="en" sz="1300">
                <a:solidFill>
                  <a:schemeClr val="dk2"/>
                </a:solidFill>
                <a:latin typeface="Proxima Nova"/>
                <a:ea typeface="Proxima Nova"/>
                <a:cs typeface="Proxima Nova"/>
                <a:sym typeface="Proxima Nova"/>
              </a:rPr>
              <a:t>Free delivery and no service fees on orders $35+</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00686E"/>
              </a:buClr>
              <a:buSzPts val="1300"/>
              <a:buFont typeface="Proxima Nova"/>
              <a:buAutoNum type="arabicPeriod"/>
            </a:pPr>
            <a:r>
              <a:rPr lang="en" sz="1300">
                <a:solidFill>
                  <a:schemeClr val="dk2"/>
                </a:solidFill>
                <a:latin typeface="Proxima Nova"/>
                <a:ea typeface="Proxima Nova"/>
                <a:cs typeface="Proxima Nova"/>
                <a:sym typeface="Proxima Nova"/>
              </a:rPr>
              <a:t>Free item every day from popular restaurants</a:t>
            </a:r>
            <a:endParaRPr sz="1300">
              <a:solidFill>
                <a:schemeClr val="dk2"/>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00686E"/>
              </a:buClr>
              <a:buSzPts val="1300"/>
              <a:buFont typeface="Proxima Nova"/>
              <a:buAutoNum type="arabicPeriod"/>
            </a:pPr>
            <a:r>
              <a:rPr lang="en" sz="1300">
                <a:solidFill>
                  <a:schemeClr val="dk2"/>
                </a:solidFill>
                <a:latin typeface="Proxima Nova"/>
                <a:ea typeface="Proxima Nova"/>
                <a:cs typeface="Proxima Nova"/>
                <a:sym typeface="Proxima Nova"/>
              </a:rPr>
              <a:t>Cancellation Forgiveness OR 1 Express Order Per Month</a:t>
            </a:r>
            <a:endParaRPr sz="13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3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300">
                <a:solidFill>
                  <a:schemeClr val="accent5"/>
                </a:solidFill>
                <a:latin typeface="Proxima Nova"/>
                <a:ea typeface="Proxima Nova"/>
                <a:cs typeface="Proxima Nova"/>
                <a:sym typeface="Proxima Nova"/>
              </a:rPr>
              <a:t>Why?</a:t>
            </a:r>
            <a:endParaRPr b="1" sz="1300">
              <a:solidFill>
                <a:schemeClr val="accent5"/>
              </a:solidFill>
              <a:latin typeface="Proxima Nova"/>
              <a:ea typeface="Proxima Nova"/>
              <a:cs typeface="Proxima Nova"/>
              <a:sym typeface="Proxima Nova"/>
            </a:endParaRPr>
          </a:p>
          <a:p>
            <a:pPr indent="-298450" lvl="0" marL="457200" rtl="0" algn="l">
              <a:lnSpc>
                <a:spcPct val="115000"/>
              </a:lnSpc>
              <a:spcBef>
                <a:spcPts val="0"/>
              </a:spcBef>
              <a:spcAft>
                <a:spcPts val="0"/>
              </a:spcAft>
              <a:buClr>
                <a:srgbClr val="00686E"/>
              </a:buClr>
              <a:buSzPts val="1100"/>
              <a:buFont typeface="Proxima Nova"/>
              <a:buChar char="●"/>
            </a:pPr>
            <a:r>
              <a:rPr lang="en" sz="1100">
                <a:solidFill>
                  <a:schemeClr val="dk2"/>
                </a:solidFill>
                <a:latin typeface="Proxima Nova"/>
                <a:ea typeface="Proxima Nova"/>
                <a:cs typeface="Proxima Nova"/>
                <a:sym typeface="Proxima Nova"/>
              </a:rPr>
              <a:t>Recommend Earn a $5 credit on every 10th order and Free delivery and no service fees on orders $35+ because they are both highly rated but include an action that can potentially impact behavior over time</a:t>
            </a:r>
            <a:endParaRPr sz="1100">
              <a:solidFill>
                <a:schemeClr val="dk2"/>
              </a:solidFill>
              <a:latin typeface="Proxima Nova"/>
              <a:ea typeface="Proxima Nova"/>
              <a:cs typeface="Proxima Nova"/>
              <a:sym typeface="Proxima Nova"/>
            </a:endParaRPr>
          </a:p>
          <a:p>
            <a:pPr indent="-298450" lvl="1" marL="914400" rtl="0" algn="l">
              <a:lnSpc>
                <a:spcPct val="115000"/>
              </a:lnSpc>
              <a:spcBef>
                <a:spcPts val="1000"/>
              </a:spcBef>
              <a:spcAft>
                <a:spcPts val="0"/>
              </a:spcAft>
              <a:buClr>
                <a:srgbClr val="00686E"/>
              </a:buClr>
              <a:buSzPts val="1100"/>
              <a:buFont typeface="Proxima Nova"/>
              <a:buChar char="○"/>
            </a:pPr>
            <a:r>
              <a:rPr lang="en" sz="1100">
                <a:solidFill>
                  <a:schemeClr val="dk2"/>
                </a:solidFill>
                <a:latin typeface="Proxima Nova"/>
                <a:ea typeface="Proxima Nova"/>
                <a:cs typeface="Proxima Nova"/>
                <a:sym typeface="Proxima Nova"/>
              </a:rPr>
              <a:t>These benefits are highly rated among Core Net Savers and Habit Cx</a:t>
            </a:r>
            <a:endParaRPr sz="1100">
              <a:solidFill>
                <a:schemeClr val="dk2"/>
              </a:solidFill>
              <a:latin typeface="Proxima Nova"/>
              <a:ea typeface="Proxima Nova"/>
              <a:cs typeface="Proxima Nova"/>
              <a:sym typeface="Proxima Nova"/>
            </a:endParaRPr>
          </a:p>
          <a:p>
            <a:pPr indent="-298450" lvl="0" marL="457200" rtl="0" algn="l">
              <a:lnSpc>
                <a:spcPct val="115000"/>
              </a:lnSpc>
              <a:spcBef>
                <a:spcPts val="1000"/>
              </a:spcBef>
              <a:spcAft>
                <a:spcPts val="0"/>
              </a:spcAft>
              <a:buClr>
                <a:srgbClr val="00686E"/>
              </a:buClr>
              <a:buSzPts val="1100"/>
              <a:buFont typeface="Proxima Nova"/>
              <a:buChar char="●"/>
            </a:pPr>
            <a:r>
              <a:rPr lang="en" sz="1100">
                <a:solidFill>
                  <a:schemeClr val="dk2"/>
                </a:solidFill>
                <a:latin typeface="Proxima Nova"/>
                <a:ea typeface="Proxima Nova"/>
                <a:cs typeface="Proxima Nova"/>
                <a:sym typeface="Proxima Nova"/>
              </a:rPr>
              <a:t>Do not recommend a birthday credit as this is most appealing to Dormant, Net Losers and Low Net Losers who will rely on the consistency/timing of this, rather than a behavioral change</a:t>
            </a:r>
            <a:endParaRPr sz="1100">
              <a:solidFill>
                <a:schemeClr val="dk2"/>
              </a:solidFill>
              <a:latin typeface="Proxima Nova"/>
              <a:ea typeface="Proxima Nova"/>
              <a:cs typeface="Proxima Nova"/>
              <a:sym typeface="Proxima Nova"/>
            </a:endParaRPr>
          </a:p>
          <a:p>
            <a:pPr indent="-298450" lvl="0" marL="457200" rtl="0" algn="l">
              <a:lnSpc>
                <a:spcPct val="115000"/>
              </a:lnSpc>
              <a:spcBef>
                <a:spcPts val="1000"/>
              </a:spcBef>
              <a:spcAft>
                <a:spcPts val="0"/>
              </a:spcAft>
              <a:buClr>
                <a:schemeClr val="dk2"/>
              </a:buClr>
              <a:buSzPts val="1100"/>
              <a:buFont typeface="Proxima Nova"/>
              <a:buChar char="●"/>
            </a:pPr>
            <a:r>
              <a:rPr lang="en" sz="1100">
                <a:solidFill>
                  <a:schemeClr val="dk2"/>
                </a:solidFill>
                <a:latin typeface="Proxima Nova"/>
                <a:ea typeface="Proxima Nova"/>
                <a:cs typeface="Proxima Nova"/>
                <a:sym typeface="Proxima Nova"/>
              </a:rPr>
              <a:t>Recommend “Free item everyday” as this scored high among lower frequency users and may help to increase frequency if Cx are actively looking for the “deal of the day”</a:t>
            </a:r>
            <a:endParaRPr sz="1100">
              <a:solidFill>
                <a:schemeClr val="dk2"/>
              </a:solidFill>
              <a:latin typeface="Proxima Nova"/>
              <a:ea typeface="Proxima Nova"/>
              <a:cs typeface="Proxima Nova"/>
              <a:sym typeface="Proxima Nova"/>
            </a:endParaRPr>
          </a:p>
          <a:p>
            <a:pPr indent="-298450" lvl="0" marL="457200" rtl="0" algn="l">
              <a:lnSpc>
                <a:spcPct val="115000"/>
              </a:lnSpc>
              <a:spcBef>
                <a:spcPts val="1000"/>
              </a:spcBef>
              <a:spcAft>
                <a:spcPts val="0"/>
              </a:spcAft>
              <a:buClr>
                <a:srgbClr val="00686E"/>
              </a:buClr>
              <a:buSzPts val="1100"/>
              <a:buFont typeface="Proxima Nova"/>
              <a:buChar char="●"/>
            </a:pPr>
            <a:r>
              <a:rPr lang="en" sz="1100">
                <a:solidFill>
                  <a:schemeClr val="dk2"/>
                </a:solidFill>
                <a:latin typeface="Proxima Nova"/>
                <a:ea typeface="Proxima Nova"/>
                <a:cs typeface="Proxima Nova"/>
                <a:sym typeface="Proxima Nova"/>
              </a:rPr>
              <a:t>Recommend exploring ways to quantify the value of Cancellation Forgiveness and/or express orders to increase clarity and usefulness metrics of these offers</a:t>
            </a:r>
            <a:endParaRPr sz="1100">
              <a:solidFill>
                <a:schemeClr val="dk2"/>
              </a:solidFill>
              <a:latin typeface="Proxima Nova"/>
              <a:ea typeface="Proxima Nova"/>
              <a:cs typeface="Proxima Nova"/>
              <a:sym typeface="Proxima Nova"/>
            </a:endParaRPr>
          </a:p>
          <a:p>
            <a:pPr indent="-298450" lvl="1" marL="914400" rtl="0" algn="l">
              <a:lnSpc>
                <a:spcPct val="115000"/>
              </a:lnSpc>
              <a:spcBef>
                <a:spcPts val="1000"/>
              </a:spcBef>
              <a:spcAft>
                <a:spcPts val="1000"/>
              </a:spcAft>
              <a:buClr>
                <a:srgbClr val="00686E"/>
              </a:buClr>
              <a:buSzPts val="1100"/>
              <a:buFont typeface="Proxima Nova"/>
              <a:buChar char="○"/>
            </a:pPr>
            <a:r>
              <a:rPr lang="en" sz="1100">
                <a:solidFill>
                  <a:schemeClr val="dk2"/>
                </a:solidFill>
                <a:latin typeface="Proxima Nova"/>
                <a:ea typeface="Proxima Nova"/>
                <a:cs typeface="Proxima Nova"/>
                <a:sym typeface="Proxima Nova"/>
              </a:rPr>
              <a:t>For example Express Orders can be described in time saved</a:t>
            </a:r>
            <a:endParaRPr sz="1100">
              <a:solidFill>
                <a:schemeClr val="dk2"/>
              </a:solidFill>
              <a:latin typeface="Proxima Nova"/>
              <a:ea typeface="Proxima Nova"/>
              <a:cs typeface="Proxima Nova"/>
              <a:sym typeface="Proxima Nova"/>
            </a:endParaRPr>
          </a:p>
        </p:txBody>
      </p:sp>
      <p:pic>
        <p:nvPicPr>
          <p:cNvPr id="508" name="Google Shape;508;p51"/>
          <p:cNvPicPr preferRelativeResize="0"/>
          <p:nvPr/>
        </p:nvPicPr>
        <p:blipFill>
          <a:blip r:embed="rId3">
            <a:alphaModFix/>
          </a:blip>
          <a:stretch>
            <a:fillRect/>
          </a:stretch>
        </p:blipFill>
        <p:spPr>
          <a:xfrm>
            <a:off x="5913400" y="717300"/>
            <a:ext cx="1270500" cy="1270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2"/>
          <p:cNvSpPr txBox="1"/>
          <p:nvPr/>
        </p:nvSpPr>
        <p:spPr>
          <a:xfrm>
            <a:off x="191975" y="276413"/>
            <a:ext cx="85584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300">
                <a:solidFill>
                  <a:srgbClr val="505050"/>
                </a:solidFill>
                <a:latin typeface="Proxima Nova"/>
                <a:ea typeface="Proxima Nova"/>
                <a:cs typeface="Proxima Nova"/>
                <a:sym typeface="Proxima Nova"/>
              </a:rPr>
              <a:t>Loyalty Program Recommendations</a:t>
            </a:r>
            <a:endParaRPr b="1" sz="2300">
              <a:solidFill>
                <a:srgbClr val="505050"/>
              </a:solidFill>
              <a:latin typeface="Proxima Nova"/>
              <a:ea typeface="Proxima Nova"/>
              <a:cs typeface="Proxima Nova"/>
              <a:sym typeface="Proxima Nova"/>
            </a:endParaRPr>
          </a:p>
        </p:txBody>
      </p:sp>
      <p:sp>
        <p:nvSpPr>
          <p:cNvPr id="514" name="Google Shape;514;p5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5" name="Google Shape;515;p52"/>
          <p:cNvSpPr txBox="1"/>
          <p:nvPr/>
        </p:nvSpPr>
        <p:spPr>
          <a:xfrm>
            <a:off x="422025" y="1047025"/>
            <a:ext cx="8009100" cy="3526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solidFill>
                  <a:srgbClr val="00686E"/>
                </a:solidFill>
                <a:latin typeface="Proxima Nova"/>
                <a:ea typeface="Proxima Nova"/>
                <a:cs typeface="Proxima Nova"/>
                <a:sym typeface="Proxima Nova"/>
              </a:rPr>
              <a:t>Clear </a:t>
            </a:r>
            <a:r>
              <a:rPr b="1" lang="en">
                <a:solidFill>
                  <a:srgbClr val="00686E"/>
                </a:solidFill>
                <a:latin typeface="Proxima Nova"/>
                <a:ea typeface="Proxima Nova"/>
                <a:cs typeface="Proxima Nova"/>
                <a:sym typeface="Proxima Nova"/>
              </a:rPr>
              <a:t>communication of program requirements is key.</a:t>
            </a:r>
            <a:r>
              <a:rPr lang="en">
                <a:solidFill>
                  <a:schemeClr val="dk1"/>
                </a:solidFill>
                <a:latin typeface="Proxima Nova"/>
                <a:ea typeface="Proxima Nova"/>
                <a:cs typeface="Proxima Nova"/>
                <a:sym typeface="Proxima Nova"/>
              </a:rPr>
              <a:t> </a:t>
            </a:r>
            <a:r>
              <a:rPr lang="en" sz="1300">
                <a:solidFill>
                  <a:schemeClr val="dk1"/>
                </a:solidFill>
                <a:latin typeface="Proxima Nova"/>
                <a:ea typeface="Proxima Nova"/>
                <a:cs typeface="Proxima Nova"/>
                <a:sym typeface="Proxima Nova"/>
              </a:rPr>
              <a:t>Cx are most frustrated by loyalty programs that are constantly moving the needle or changing the fine print.  Keeping it simple, straightforward and upfront from the start is critical to success.</a:t>
            </a:r>
            <a:endParaRPr sz="1300">
              <a:solidFill>
                <a:schemeClr val="dk1"/>
              </a:solidFill>
              <a:latin typeface="Proxima Nova"/>
              <a:ea typeface="Proxima Nova"/>
              <a:cs typeface="Proxima Nova"/>
              <a:sym typeface="Proxima Nova"/>
            </a:endParaRPr>
          </a:p>
          <a:p>
            <a:pPr indent="0" lvl="0" marL="457200" rtl="0" algn="l">
              <a:lnSpc>
                <a:spcPct val="115000"/>
              </a:lnSpc>
              <a:spcBef>
                <a:spcPts val="2000"/>
              </a:spcBef>
              <a:spcAft>
                <a:spcPts val="0"/>
              </a:spcAft>
              <a:buNone/>
            </a:pPr>
            <a:r>
              <a:rPr b="1" lang="en">
                <a:solidFill>
                  <a:srgbClr val="00686E"/>
                </a:solidFill>
                <a:latin typeface="Proxima Nova"/>
                <a:ea typeface="Proxima Nova"/>
                <a:cs typeface="Proxima Nova"/>
                <a:sym typeface="Proxima Nova"/>
              </a:rPr>
              <a:t>Birthday rewards &amp; “earn as you go” are becoming market standards for loyalty programs</a:t>
            </a:r>
            <a:r>
              <a:rPr lang="en">
                <a:solidFill>
                  <a:srgbClr val="00686E"/>
                </a:solidFill>
                <a:latin typeface="Proxima Nova"/>
                <a:ea typeface="Proxima Nova"/>
                <a:cs typeface="Proxima Nova"/>
                <a:sym typeface="Proxima Nova"/>
              </a:rPr>
              <a:t>.</a:t>
            </a:r>
            <a:r>
              <a:rPr lang="en">
                <a:solidFill>
                  <a:schemeClr val="dk1"/>
                </a:solidFill>
                <a:latin typeface="Proxima Nova"/>
                <a:ea typeface="Proxima Nova"/>
                <a:cs typeface="Proxima Nova"/>
                <a:sym typeface="Proxima Nova"/>
              </a:rPr>
              <a:t> </a:t>
            </a:r>
            <a:r>
              <a:rPr lang="en" sz="1300">
                <a:solidFill>
                  <a:schemeClr val="dk1"/>
                </a:solidFill>
                <a:latin typeface="Proxima Nova"/>
                <a:ea typeface="Proxima Nova"/>
                <a:cs typeface="Proxima Nova"/>
                <a:sym typeface="Proxima Nova"/>
              </a:rPr>
              <a:t> Top rated programs offer this and Cx in those programs expect similar offers from other programs.</a:t>
            </a:r>
            <a:endParaRPr sz="1300">
              <a:solidFill>
                <a:schemeClr val="dk1"/>
              </a:solidFill>
              <a:latin typeface="Proxima Nova"/>
              <a:ea typeface="Proxima Nova"/>
              <a:cs typeface="Proxima Nova"/>
              <a:sym typeface="Proxima Nova"/>
            </a:endParaRPr>
          </a:p>
          <a:p>
            <a:pPr indent="0" lvl="0" marL="457200" rtl="0" algn="l">
              <a:lnSpc>
                <a:spcPct val="115000"/>
              </a:lnSpc>
              <a:spcBef>
                <a:spcPts val="2000"/>
              </a:spcBef>
              <a:spcAft>
                <a:spcPts val="0"/>
              </a:spcAft>
              <a:buNone/>
            </a:pPr>
            <a:r>
              <a:rPr b="1" lang="en">
                <a:solidFill>
                  <a:srgbClr val="00686E"/>
                </a:solidFill>
                <a:latin typeface="Proxima Nova"/>
                <a:ea typeface="Proxima Nova"/>
                <a:cs typeface="Proxima Nova"/>
                <a:sym typeface="Proxima Nova"/>
              </a:rPr>
              <a:t>Lower loyalty tiers should educate on existing benefits.</a:t>
            </a:r>
            <a:r>
              <a:rPr lang="en">
                <a:solidFill>
                  <a:schemeClr val="dk1"/>
                </a:solidFill>
                <a:latin typeface="Proxima Nova"/>
                <a:ea typeface="Proxima Nova"/>
                <a:cs typeface="Proxima Nova"/>
                <a:sym typeface="Proxima Nova"/>
              </a:rPr>
              <a:t> </a:t>
            </a:r>
            <a:r>
              <a:rPr lang="en" sz="1300">
                <a:solidFill>
                  <a:schemeClr val="dk1"/>
                </a:solidFill>
                <a:latin typeface="Proxima Nova"/>
                <a:ea typeface="Proxima Nova"/>
                <a:cs typeface="Proxima Nova"/>
                <a:sym typeface="Proxima Nova"/>
              </a:rPr>
              <a:t> Awareness of benefits outside of $0 delivery is low among all segments.  Entry into the loyalty program should help to educate Cx on these additional benefits, particularly for early subs and trial Cx</a:t>
            </a:r>
            <a:endParaRPr sz="1300">
              <a:solidFill>
                <a:schemeClr val="dk1"/>
              </a:solidFill>
              <a:latin typeface="Proxima Nova"/>
              <a:ea typeface="Proxima Nova"/>
              <a:cs typeface="Proxima Nova"/>
              <a:sym typeface="Proxima Nova"/>
            </a:endParaRPr>
          </a:p>
          <a:p>
            <a:pPr indent="0" lvl="0" marL="457200" rtl="0" algn="l">
              <a:lnSpc>
                <a:spcPct val="115000"/>
              </a:lnSpc>
              <a:spcBef>
                <a:spcPts val="2000"/>
              </a:spcBef>
              <a:spcAft>
                <a:spcPts val="2000"/>
              </a:spcAft>
              <a:buNone/>
            </a:pPr>
            <a:r>
              <a:rPr b="1" lang="en">
                <a:solidFill>
                  <a:srgbClr val="00686E"/>
                </a:solidFill>
                <a:latin typeface="Proxima Nova"/>
                <a:ea typeface="Proxima Nova"/>
                <a:cs typeface="Proxima Nova"/>
                <a:sym typeface="Proxima Nova"/>
              </a:rPr>
              <a:t>All benefits should have a clear quantification of value.</a:t>
            </a:r>
            <a:r>
              <a:rPr lang="en">
                <a:solidFill>
                  <a:schemeClr val="dk1"/>
                </a:solidFill>
                <a:latin typeface="Proxima Nova"/>
                <a:ea typeface="Proxima Nova"/>
                <a:cs typeface="Proxima Nova"/>
                <a:sym typeface="Proxima Nova"/>
              </a:rPr>
              <a:t> </a:t>
            </a:r>
            <a:r>
              <a:rPr lang="en" sz="1300">
                <a:solidFill>
                  <a:schemeClr val="dk1"/>
                </a:solidFill>
                <a:latin typeface="Proxima Nova"/>
                <a:ea typeface="Proxima Nova"/>
                <a:cs typeface="Proxima Nova"/>
                <a:sym typeface="Proxima Nova"/>
              </a:rPr>
              <a:t> Benefits that clearly state how Cx will experience value have higher importance, clarity and useful ratings.  Cx think about their value in terms of money saved, freebies, time saved and frustration/stress removed. </a:t>
            </a:r>
            <a:r>
              <a:rPr lang="en" sz="1300" u="sng">
                <a:solidFill>
                  <a:srgbClr val="1155CC"/>
                </a:solidFill>
                <a:latin typeface="Proxima Nova"/>
                <a:ea typeface="Proxima Nova"/>
                <a:cs typeface="Proxima Nova"/>
                <a:sym typeface="Proxima Nova"/>
                <a:hlinkClick r:id="rId3">
                  <a:extLst>
                    <a:ext uri="{A12FA001-AC4F-418D-AE19-62706E023703}">
                      <ahyp:hlinkClr val="tx"/>
                    </a:ext>
                  </a:extLst>
                </a:hlinkClick>
              </a:rPr>
              <a:t>(source)</a:t>
            </a:r>
            <a:endParaRPr sz="1300">
              <a:latin typeface="Proxima Nova"/>
              <a:ea typeface="Proxima Nova"/>
              <a:cs typeface="Proxima Nova"/>
              <a:sym typeface="Proxima Nova"/>
            </a:endParaRPr>
          </a:p>
        </p:txBody>
      </p:sp>
      <p:sp>
        <p:nvSpPr>
          <p:cNvPr id="516" name="Google Shape;516;p52"/>
          <p:cNvSpPr txBox="1"/>
          <p:nvPr/>
        </p:nvSpPr>
        <p:spPr>
          <a:xfrm>
            <a:off x="191963" y="1067188"/>
            <a:ext cx="54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0838A"/>
                </a:solidFill>
                <a:latin typeface="Proxima Nova"/>
                <a:ea typeface="Proxima Nova"/>
                <a:cs typeface="Proxima Nova"/>
                <a:sym typeface="Proxima Nova"/>
              </a:rPr>
              <a:t>1.</a:t>
            </a:r>
            <a:endParaRPr b="1" sz="3000">
              <a:solidFill>
                <a:srgbClr val="00838A"/>
              </a:solidFill>
              <a:latin typeface="Proxima Nova"/>
              <a:ea typeface="Proxima Nova"/>
              <a:cs typeface="Proxima Nova"/>
              <a:sym typeface="Proxima Nova"/>
            </a:endParaRPr>
          </a:p>
        </p:txBody>
      </p:sp>
      <p:sp>
        <p:nvSpPr>
          <p:cNvPr id="517" name="Google Shape;517;p52"/>
          <p:cNvSpPr txBox="1"/>
          <p:nvPr/>
        </p:nvSpPr>
        <p:spPr>
          <a:xfrm>
            <a:off x="191963" y="1909198"/>
            <a:ext cx="54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0838A"/>
                </a:solidFill>
                <a:latin typeface="Proxima Nova"/>
                <a:ea typeface="Proxima Nova"/>
                <a:cs typeface="Proxima Nova"/>
                <a:sym typeface="Proxima Nova"/>
              </a:rPr>
              <a:t>2.</a:t>
            </a:r>
            <a:endParaRPr b="1" sz="3000">
              <a:solidFill>
                <a:srgbClr val="00838A"/>
              </a:solidFill>
              <a:latin typeface="Proxima Nova"/>
              <a:ea typeface="Proxima Nova"/>
              <a:cs typeface="Proxima Nova"/>
              <a:sym typeface="Proxima Nova"/>
            </a:endParaRPr>
          </a:p>
        </p:txBody>
      </p:sp>
      <p:sp>
        <p:nvSpPr>
          <p:cNvPr id="518" name="Google Shape;518;p52"/>
          <p:cNvSpPr txBox="1"/>
          <p:nvPr/>
        </p:nvSpPr>
        <p:spPr>
          <a:xfrm>
            <a:off x="191963" y="2751208"/>
            <a:ext cx="54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0838A"/>
                </a:solidFill>
                <a:latin typeface="Proxima Nova"/>
                <a:ea typeface="Proxima Nova"/>
                <a:cs typeface="Proxima Nova"/>
                <a:sym typeface="Proxima Nova"/>
              </a:rPr>
              <a:t>3.</a:t>
            </a:r>
            <a:endParaRPr b="1" sz="3000">
              <a:solidFill>
                <a:srgbClr val="00838A"/>
              </a:solidFill>
              <a:latin typeface="Proxima Nova"/>
              <a:ea typeface="Proxima Nova"/>
              <a:cs typeface="Proxima Nova"/>
              <a:sym typeface="Proxima Nova"/>
            </a:endParaRPr>
          </a:p>
        </p:txBody>
      </p:sp>
      <p:sp>
        <p:nvSpPr>
          <p:cNvPr id="519" name="Google Shape;519;p52"/>
          <p:cNvSpPr txBox="1"/>
          <p:nvPr/>
        </p:nvSpPr>
        <p:spPr>
          <a:xfrm>
            <a:off x="191963" y="3745618"/>
            <a:ext cx="54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0838A"/>
                </a:solidFill>
                <a:latin typeface="Proxima Nova"/>
                <a:ea typeface="Proxima Nova"/>
                <a:cs typeface="Proxima Nova"/>
                <a:sym typeface="Proxima Nova"/>
              </a:rPr>
              <a:t>4.</a:t>
            </a:r>
            <a:endParaRPr b="1" sz="3000">
              <a:solidFill>
                <a:srgbClr val="00838A"/>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5" name="Google Shape;525;p53"/>
          <p:cNvSpPr txBox="1"/>
          <p:nvPr/>
        </p:nvSpPr>
        <p:spPr>
          <a:xfrm>
            <a:off x="447800" y="565775"/>
            <a:ext cx="5704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700">
                <a:solidFill>
                  <a:srgbClr val="FFFFFF"/>
                </a:solidFill>
                <a:latin typeface="Proxima Nova"/>
                <a:ea typeface="Proxima Nova"/>
                <a:cs typeface="Proxima Nova"/>
                <a:sym typeface="Proxima Nova"/>
              </a:rPr>
              <a:t>Any Questions</a:t>
            </a:r>
            <a:endParaRPr sz="4700">
              <a:solidFill>
                <a:srgbClr val="FFFFFF"/>
              </a:solidFill>
              <a:latin typeface="Proxima Nova"/>
              <a:ea typeface="Proxima Nova"/>
              <a:cs typeface="Proxima Nova"/>
              <a:sym typeface="Proxima Nova"/>
            </a:endParaRPr>
          </a:p>
        </p:txBody>
      </p:sp>
      <p:pic>
        <p:nvPicPr>
          <p:cNvPr id="526" name="Google Shape;526;p53"/>
          <p:cNvPicPr preferRelativeResize="0"/>
          <p:nvPr/>
        </p:nvPicPr>
        <p:blipFill>
          <a:blip r:embed="rId3">
            <a:alphaModFix/>
          </a:blip>
          <a:stretch>
            <a:fillRect/>
          </a:stretch>
        </p:blipFill>
        <p:spPr>
          <a:xfrm>
            <a:off x="2164350" y="1712925"/>
            <a:ext cx="4577525" cy="2460425"/>
          </a:xfrm>
          <a:prstGeom prst="rect">
            <a:avLst/>
          </a:prstGeom>
          <a:noFill/>
          <a:ln>
            <a:noFill/>
          </a:ln>
        </p:spPr>
      </p:pic>
      <p:sp>
        <p:nvSpPr>
          <p:cNvPr id="527" name="Google Shape;527;p53"/>
          <p:cNvSpPr txBox="1"/>
          <p:nvPr/>
        </p:nvSpPr>
        <p:spPr>
          <a:xfrm>
            <a:off x="290725" y="4643525"/>
            <a:ext cx="4520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rPr>
              <a:t>Want to explore the data further?  See data tables</a:t>
            </a:r>
            <a:r>
              <a:rPr lang="en" sz="800"/>
              <a:t> </a:t>
            </a:r>
            <a:r>
              <a:rPr lang="en" sz="800" u="sng">
                <a:solidFill>
                  <a:schemeClr val="hlink"/>
                </a:solidFill>
                <a:hlinkClick r:id="rId4"/>
              </a:rPr>
              <a:t>here</a:t>
            </a:r>
            <a:endParaRPr sz="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sp>
        <p:nvSpPr>
          <p:cNvPr id="532" name="Google Shape;532;p5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3" name="Google Shape;533;p54"/>
          <p:cNvSpPr txBox="1"/>
          <p:nvPr/>
        </p:nvSpPr>
        <p:spPr>
          <a:xfrm>
            <a:off x="1332300" y="1232250"/>
            <a:ext cx="5704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700">
                <a:solidFill>
                  <a:srgbClr val="FFFFFF"/>
                </a:solidFill>
                <a:latin typeface="Proxima Nova"/>
                <a:ea typeface="Proxima Nova"/>
                <a:cs typeface="Proxima Nova"/>
                <a:sym typeface="Proxima Nova"/>
              </a:rPr>
              <a:t>Appendix</a:t>
            </a:r>
            <a:endParaRPr sz="4700">
              <a:solidFill>
                <a:srgbClr val="FFFFFF"/>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sp>
        <p:nvSpPr>
          <p:cNvPr id="538" name="Google Shape;538;p55"/>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9" name="Google Shape;539;p55"/>
          <p:cNvSpPr txBox="1"/>
          <p:nvPr/>
        </p:nvSpPr>
        <p:spPr>
          <a:xfrm>
            <a:off x="102225" y="683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666666"/>
                </a:solidFill>
                <a:latin typeface="Proxima Nova"/>
                <a:ea typeface="Proxima Nova"/>
                <a:cs typeface="Proxima Nova"/>
                <a:sym typeface="Proxima Nova"/>
              </a:rPr>
              <a:t>Awareness of Benefits</a:t>
            </a:r>
            <a:endParaRPr b="1" sz="2300">
              <a:solidFill>
                <a:srgbClr val="666666"/>
              </a:solidFill>
              <a:latin typeface="Proxima Nova"/>
              <a:ea typeface="Proxima Nova"/>
              <a:cs typeface="Proxima Nova"/>
              <a:sym typeface="Proxima Nova"/>
            </a:endParaRPr>
          </a:p>
        </p:txBody>
      </p:sp>
      <p:graphicFrame>
        <p:nvGraphicFramePr>
          <p:cNvPr id="540" name="Google Shape;540;p55"/>
          <p:cNvGraphicFramePr/>
          <p:nvPr/>
        </p:nvGraphicFramePr>
        <p:xfrm>
          <a:off x="314775" y="593625"/>
          <a:ext cx="3000000" cy="3000000"/>
        </p:xfrm>
        <a:graphic>
          <a:graphicData uri="http://schemas.openxmlformats.org/drawingml/2006/table">
            <a:tbl>
              <a:tblPr>
                <a:noFill/>
                <a:tableStyleId>{794D1563-AE1A-4CEC-8E75-9A2524978D7A}</a:tableStyleId>
              </a:tblPr>
              <a:tblGrid>
                <a:gridCol w="1741425"/>
                <a:gridCol w="727675"/>
                <a:gridCol w="727675"/>
                <a:gridCol w="727675"/>
                <a:gridCol w="727675"/>
                <a:gridCol w="727675"/>
                <a:gridCol w="727675"/>
                <a:gridCol w="727675"/>
                <a:gridCol w="727675"/>
                <a:gridCol w="727675"/>
              </a:tblGrid>
              <a:tr h="336850">
                <a:tc>
                  <a:txBody>
                    <a:bodyPr/>
                    <a:lstStyle/>
                    <a:p>
                      <a:pPr indent="0" lvl="0" marL="0" rtl="0" algn="l">
                        <a:spcBef>
                          <a:spcPts val="0"/>
                        </a:spcBef>
                        <a:spcAft>
                          <a:spcPts val="0"/>
                        </a:spcAft>
                        <a:buNone/>
                      </a:pPr>
                      <a:r>
                        <a:t/>
                      </a:r>
                      <a:endParaRPr sz="13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Total</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Power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Habit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Core Net Saver</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Low Net Saver</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Net Loser</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Dormant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Early Paid Subs</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EDFE9"/>
                    </a:solidFill>
                  </a:tcPr>
                </a:tc>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Trial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EDFE9"/>
                    </a:solidFill>
                  </a:tcPr>
                </a:tc>
              </a:tr>
              <a:tr h="30617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$0 delivery fees</a:t>
                      </a:r>
                      <a:endParaRPr sz="9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89%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617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Reduced service fees</a:t>
                      </a:r>
                      <a:endParaRPr sz="9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439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Exclusive promotions and discounts</a:t>
                      </a:r>
                      <a:endParaRPr sz="9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439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5% credit back on pickup orders</a:t>
                      </a:r>
                      <a:endParaRPr sz="9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4392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Priority customer support</a:t>
                      </a:r>
                      <a:endParaRPr sz="9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10%</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617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Exclusive menu items</a:t>
                      </a:r>
                      <a:endParaRPr sz="9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617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On-demand grocery</a:t>
                      </a:r>
                      <a:endParaRPr sz="9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7%</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8%</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617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Exclusive restaurants</a:t>
                      </a:r>
                      <a:endParaRPr sz="9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6175">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Seamless cancellation</a:t>
                      </a:r>
                      <a:endParaRPr sz="9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86700">
                <a:tc>
                  <a:txBody>
                    <a:bodyPr/>
                    <a:lstStyle/>
                    <a:p>
                      <a:pPr indent="0" lvl="0" marL="0" rtl="0" algn="l">
                        <a:lnSpc>
                          <a:spcPct val="115000"/>
                        </a:lnSpc>
                        <a:spcBef>
                          <a:spcPts val="0"/>
                        </a:spcBef>
                        <a:spcAft>
                          <a:spcPts val="0"/>
                        </a:spcAft>
                        <a:buNone/>
                      </a:pPr>
                      <a:r>
                        <a:rPr lang="en" sz="900">
                          <a:latin typeface="Proxima Nova"/>
                          <a:ea typeface="Proxima Nova"/>
                          <a:cs typeface="Proxima Nova"/>
                          <a:sym typeface="Proxima Nova"/>
                        </a:rPr>
                        <a:t>Limited edition products designed in partnership with celebrities &amp;/or brands</a:t>
                      </a:r>
                      <a:endParaRPr sz="9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41" name="Google Shape;541;p55"/>
          <p:cNvSpPr txBox="1"/>
          <p:nvPr/>
        </p:nvSpPr>
        <p:spPr>
          <a:xfrm>
            <a:off x="108550" y="4797775"/>
            <a:ext cx="738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5" name="Shape 545"/>
        <p:cNvGrpSpPr/>
        <p:nvPr/>
      </p:nvGrpSpPr>
      <p:grpSpPr>
        <a:xfrm>
          <a:off x="0" y="0"/>
          <a:ext cx="0" cy="0"/>
          <a:chOff x="0" y="0"/>
          <a:chExt cx="0" cy="0"/>
        </a:xfrm>
      </p:grpSpPr>
      <p:pic>
        <p:nvPicPr>
          <p:cNvPr descr="M:\CMB Photos and Stock Photography\Stock Photography\Money &amp; Finance\iStock_000005509580XSmall.jpg" id="546" name="Google Shape;546;p56"/>
          <p:cNvPicPr preferRelativeResize="0"/>
          <p:nvPr/>
        </p:nvPicPr>
        <p:blipFill rotWithShape="1">
          <a:blip r:embed="rId3">
            <a:alphaModFix/>
          </a:blip>
          <a:srcRect b="0" l="0" r="0" t="0"/>
          <a:stretch/>
        </p:blipFill>
        <p:spPr>
          <a:xfrm>
            <a:off x="4854584" y="2544786"/>
            <a:ext cx="307482" cy="230611"/>
          </a:xfrm>
          <a:prstGeom prst="rect">
            <a:avLst/>
          </a:prstGeom>
          <a:noFill/>
          <a:ln>
            <a:noFill/>
          </a:ln>
        </p:spPr>
      </p:pic>
      <p:graphicFrame>
        <p:nvGraphicFramePr>
          <p:cNvPr id="547" name="Google Shape;547;p56"/>
          <p:cNvGraphicFramePr/>
          <p:nvPr/>
        </p:nvGraphicFramePr>
        <p:xfrm>
          <a:off x="4724739" y="1244575"/>
          <a:ext cx="3000000" cy="3000000"/>
        </p:xfrm>
        <a:graphic>
          <a:graphicData uri="http://schemas.openxmlformats.org/drawingml/2006/table">
            <a:tbl>
              <a:tblPr>
                <a:noFill/>
                <a:tableStyleId>{794D1563-AE1A-4CEC-8E75-9A2524978D7A}</a:tableStyleId>
              </a:tblPr>
              <a:tblGrid>
                <a:gridCol w="355575"/>
                <a:gridCol w="1727900"/>
                <a:gridCol w="878475"/>
                <a:gridCol w="878475"/>
              </a:tblGrid>
              <a:tr h="248475">
                <a:tc gridSpan="4">
                  <a:txBody>
                    <a:bodyPr/>
                    <a:lstStyle/>
                    <a:p>
                      <a:pPr indent="0" lvl="0" marL="0" marR="0" rtl="0" algn="ctr">
                        <a:lnSpc>
                          <a:spcPct val="100000"/>
                        </a:lnSpc>
                        <a:spcBef>
                          <a:spcPts val="0"/>
                        </a:spcBef>
                        <a:spcAft>
                          <a:spcPts val="0"/>
                        </a:spcAft>
                        <a:buClr>
                          <a:schemeClr val="accent3"/>
                        </a:buClr>
                        <a:buSzPts val="800"/>
                        <a:buFont typeface="Avenir"/>
                        <a:buNone/>
                      </a:pPr>
                      <a:r>
                        <a:rPr b="0" i="0" lang="en" sz="800" u="none" cap="none" strike="noStrike">
                          <a:solidFill>
                            <a:schemeClr val="accent3"/>
                          </a:solidFill>
                          <a:latin typeface="Avenir"/>
                          <a:ea typeface="Avenir"/>
                          <a:cs typeface="Avenir"/>
                          <a:sym typeface="Avenir"/>
                        </a:rPr>
                        <a:t>Look at the below reward offers, and select the one that would be most appealing, and the one that would be least appealing:</a:t>
                      </a:r>
                      <a:endParaRPr sz="11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7DADD"/>
                      </a:solidFill>
                      <a:prstDash val="solid"/>
                      <a:round/>
                      <a:headEnd len="sm" w="sm" type="none"/>
                      <a:tailEnd len="sm" w="sm" type="none"/>
                    </a:lnT>
                    <a:lnB cap="flat" cmpd="sng" w="9525">
                      <a:solidFill>
                        <a:srgbClr val="D7DADD"/>
                      </a:solidFill>
                      <a:prstDash val="solid"/>
                      <a:round/>
                      <a:headEnd len="sm" w="sm" type="none"/>
                      <a:tailEnd len="sm" w="sm" type="none"/>
                    </a:lnB>
                  </a:tcPr>
                </a:tc>
                <a:tc hMerge="1"/>
                <a:tc hMerge="1"/>
                <a:tc hMerge="1"/>
              </a:tr>
              <a:tr h="161575">
                <a:tc gridSpan="2">
                  <a:txBody>
                    <a:bodyPr/>
                    <a:lstStyle/>
                    <a:p>
                      <a:pPr indent="0" lvl="0" marL="0" marR="0" rtl="0" algn="l">
                        <a:spcBef>
                          <a:spcPts val="0"/>
                        </a:spcBef>
                        <a:spcAft>
                          <a:spcPts val="0"/>
                        </a:spcAft>
                        <a:buNone/>
                      </a:pPr>
                      <a:r>
                        <a:rPr b="0" lang="en" sz="800" u="none" cap="none" strike="noStrike">
                          <a:solidFill>
                            <a:schemeClr val="dk2"/>
                          </a:solidFill>
                          <a:latin typeface="Avenir"/>
                          <a:ea typeface="Avenir"/>
                          <a:cs typeface="Avenir"/>
                          <a:sym typeface="Avenir"/>
                        </a:rPr>
                        <a:t>Reward</a:t>
                      </a:r>
                      <a:endParaRPr sz="1100"/>
                    </a:p>
                  </a:txBody>
                  <a:tcPr marT="34300" marB="34300" marR="68600" marL="68600" anchor="b">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D7DADD"/>
                      </a:solidFill>
                      <a:prstDash val="solid"/>
                      <a:round/>
                      <a:headEnd len="sm" w="sm" type="none"/>
                      <a:tailEnd len="sm" w="sm" type="none"/>
                    </a:lnT>
                    <a:lnB cap="flat" cmpd="sng" w="38100">
                      <a:solidFill>
                        <a:schemeClr val="accent4"/>
                      </a:solidFill>
                      <a:prstDash val="solid"/>
                      <a:round/>
                      <a:headEnd len="sm" w="sm" type="none"/>
                      <a:tailEnd len="sm" w="sm" type="none"/>
                    </a:lnB>
                  </a:tcPr>
                </a:tc>
                <a:tc hMerge="1"/>
                <a:tc>
                  <a:txBody>
                    <a:bodyPr/>
                    <a:lstStyle/>
                    <a:p>
                      <a:pPr indent="0" lvl="0" marL="0" marR="0" rtl="0" algn="ctr">
                        <a:spcBef>
                          <a:spcPts val="0"/>
                        </a:spcBef>
                        <a:spcAft>
                          <a:spcPts val="0"/>
                        </a:spcAft>
                        <a:buNone/>
                      </a:pPr>
                      <a:r>
                        <a:rPr b="0" lang="en" sz="800" u="none" cap="none" strike="noStrike">
                          <a:solidFill>
                            <a:schemeClr val="accent1"/>
                          </a:solidFill>
                        </a:rPr>
                        <a:t>Most Appealing</a:t>
                      </a:r>
                      <a:endParaRPr sz="1100"/>
                    </a:p>
                  </a:txBody>
                  <a:tcPr marT="34300" marB="34300" marR="0" marL="0" anchor="b">
                    <a:lnL cap="flat" cmpd="sng" w="38100">
                      <a:solidFill>
                        <a:schemeClr val="accent3"/>
                      </a:solidFill>
                      <a:prstDash val="solid"/>
                      <a:round/>
                      <a:headEnd len="sm" w="sm" type="none"/>
                      <a:tailEnd len="sm" w="sm" type="none"/>
                    </a:lnL>
                    <a:lnR cap="flat" cmpd="sng" w="12700">
                      <a:solidFill>
                        <a:srgbClr val="DEE0E2"/>
                      </a:solidFill>
                      <a:prstDash val="solid"/>
                      <a:round/>
                      <a:headEnd len="sm" w="sm" type="none"/>
                      <a:tailEnd len="sm" w="sm" type="none"/>
                    </a:lnR>
                    <a:lnT cap="flat" cmpd="sng" w="9525">
                      <a:solidFill>
                        <a:srgbClr val="D7DADD"/>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marR="0" rtl="0" algn="ctr">
                        <a:spcBef>
                          <a:spcPts val="0"/>
                        </a:spcBef>
                        <a:spcAft>
                          <a:spcPts val="0"/>
                        </a:spcAft>
                        <a:buNone/>
                      </a:pPr>
                      <a:r>
                        <a:rPr b="0" lang="en" sz="800" u="none" cap="none" strike="noStrike">
                          <a:solidFill>
                            <a:schemeClr val="accent1"/>
                          </a:solidFill>
                        </a:rPr>
                        <a:t>Least Appealing</a:t>
                      </a:r>
                      <a:endParaRPr sz="1100"/>
                    </a:p>
                  </a:txBody>
                  <a:tcPr marT="34300" marB="34300" marR="0" marL="0" anchor="b">
                    <a:lnL cap="flat" cmpd="sng" w="12700">
                      <a:solidFill>
                        <a:srgbClr val="DEE0E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7DADD"/>
                      </a:solidFill>
                      <a:prstDash val="solid"/>
                      <a:round/>
                      <a:headEnd len="sm" w="sm" type="none"/>
                      <a:tailEnd len="sm" w="sm" type="none"/>
                    </a:lnT>
                    <a:lnB cap="flat" cmpd="sng" w="38100">
                      <a:solidFill>
                        <a:schemeClr val="accent4"/>
                      </a:solidFill>
                      <a:prstDash val="solid"/>
                      <a:round/>
                      <a:headEnd len="sm" w="sm" type="none"/>
                      <a:tailEnd len="sm" w="sm" type="none"/>
                    </a:lnB>
                  </a:tcPr>
                </a:tc>
              </a:tr>
              <a:tr h="276450">
                <a:tc>
                  <a:txBody>
                    <a:bodyPr/>
                    <a:lstStyle/>
                    <a:p>
                      <a:pPr indent="0" lvl="0" marL="0" marR="0" rtl="0" algn="ctr">
                        <a:spcBef>
                          <a:spcPts val="0"/>
                        </a:spcBef>
                        <a:spcAft>
                          <a:spcPts val="0"/>
                        </a:spcAft>
                        <a:buNone/>
                      </a:pPr>
                      <a:r>
                        <a:t/>
                      </a:r>
                      <a:endParaRPr sz="1400" u="none" cap="none" strike="noStrike">
                        <a:solidFill>
                          <a:schemeClr val="lt1"/>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12700">
                      <a:solidFill>
                        <a:srgbClr val="DEE0E2"/>
                      </a:solidFill>
                      <a:prstDash val="solid"/>
                      <a:round/>
                      <a:headEnd len="sm" w="sm" type="none"/>
                      <a:tailEnd len="sm" w="sm" type="none"/>
                    </a:lnB>
                  </a:tcPr>
                </a:tc>
                <a:tc>
                  <a:txBody>
                    <a:bodyPr/>
                    <a:lstStyle/>
                    <a:p>
                      <a:pPr indent="0" lvl="0" marL="0" marR="0" rtl="0" algn="r">
                        <a:spcBef>
                          <a:spcPts val="0"/>
                        </a:spcBef>
                        <a:spcAft>
                          <a:spcPts val="0"/>
                        </a:spcAft>
                        <a:buNone/>
                      </a:pPr>
                      <a:r>
                        <a:rPr b="0" lang="en" sz="800" u="none" cap="none" strike="noStrike">
                          <a:solidFill>
                            <a:schemeClr val="accent3"/>
                          </a:solidFill>
                        </a:rPr>
                        <a:t>Up to 5% Discount on Policy</a:t>
                      </a:r>
                      <a:endParaRPr sz="1100"/>
                    </a:p>
                  </a:txBody>
                  <a:tcPr marT="34300" marB="34300" marR="68600" marL="68600" anchor="ctr">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12700">
                      <a:solidFill>
                        <a:srgbClr val="DEE0E2"/>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FFFFFF"/>
                          </a:solidFill>
                          <a:latin typeface="Avenir"/>
                          <a:ea typeface="Avenir"/>
                          <a:cs typeface="Avenir"/>
                          <a:sym typeface="Avenir"/>
                        </a:rPr>
                        <a:t>●</a:t>
                      </a:r>
                      <a:endParaRPr b="0" sz="1400" u="none" cap="none" strike="noStrike">
                        <a:solidFill>
                          <a:schemeClr val="lt1"/>
                        </a:solidFill>
                      </a:endParaRPr>
                    </a:p>
                  </a:txBody>
                  <a:tcPr marT="34300" marB="34300" marR="68600" marL="68600" anchor="ctr">
                    <a:lnL cap="flat" cmpd="sng" w="38100">
                      <a:solidFill>
                        <a:schemeClr val="accent3"/>
                      </a:solidFill>
                      <a:prstDash val="solid"/>
                      <a:round/>
                      <a:headEnd len="sm" w="sm" type="none"/>
                      <a:tailEnd len="sm" w="sm" type="none"/>
                    </a:lnL>
                    <a:lnR cap="flat" cmpd="sng" w="12700">
                      <a:solidFill>
                        <a:srgbClr val="DEE0E2"/>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12700">
                      <a:solidFill>
                        <a:srgbClr val="DEE0E2"/>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FFFFFF"/>
                          </a:solidFill>
                          <a:latin typeface="Avenir"/>
                          <a:ea typeface="Avenir"/>
                          <a:cs typeface="Avenir"/>
                          <a:sym typeface="Avenir"/>
                        </a:rPr>
                        <a:t>●</a:t>
                      </a:r>
                      <a:endParaRPr b="0" sz="1400" u="none" cap="none" strike="noStrike">
                        <a:solidFill>
                          <a:schemeClr val="lt1"/>
                        </a:solidFill>
                      </a:endParaRPr>
                    </a:p>
                  </a:txBody>
                  <a:tcPr marT="34300" marB="34300" marR="68600" marL="68600" anchor="ctr">
                    <a:lnL cap="flat" cmpd="sng" w="12700">
                      <a:solidFill>
                        <a:srgbClr val="DEE0E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12700">
                      <a:solidFill>
                        <a:srgbClr val="DEE0E2"/>
                      </a:solidFill>
                      <a:prstDash val="solid"/>
                      <a:round/>
                      <a:headEnd len="sm" w="sm" type="none"/>
                      <a:tailEnd len="sm" w="sm" type="none"/>
                    </a:lnB>
                  </a:tcPr>
                </a:tc>
              </a:tr>
              <a:tr h="276450">
                <a:tc>
                  <a:txBody>
                    <a:bodyPr/>
                    <a:lstStyle/>
                    <a:p>
                      <a:pPr indent="0" lvl="0" marL="0" marR="0" rtl="0" algn="ctr">
                        <a:spcBef>
                          <a:spcPts val="0"/>
                        </a:spcBef>
                        <a:spcAft>
                          <a:spcPts val="0"/>
                        </a:spcAft>
                        <a:buNone/>
                      </a:pPr>
                      <a:r>
                        <a:t/>
                      </a:r>
                      <a:endParaRPr sz="1400" u="none" cap="none" strike="noStrike">
                        <a:solidFill>
                          <a:schemeClr val="lt1"/>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EE0E2"/>
                      </a:solidFill>
                      <a:prstDash val="solid"/>
                      <a:round/>
                      <a:headEnd len="sm" w="sm" type="none"/>
                      <a:tailEnd len="sm" w="sm" type="none"/>
                    </a:lnT>
                    <a:lnB cap="flat" cmpd="sng" w="12700">
                      <a:solidFill>
                        <a:srgbClr val="DEE0E2"/>
                      </a:solidFill>
                      <a:prstDash val="solid"/>
                      <a:round/>
                      <a:headEnd len="sm" w="sm" type="none"/>
                      <a:tailEnd len="sm" w="sm" type="none"/>
                    </a:lnB>
                  </a:tcPr>
                </a:tc>
                <a:tc>
                  <a:txBody>
                    <a:bodyPr/>
                    <a:lstStyle/>
                    <a:p>
                      <a:pPr indent="0" lvl="0" marL="0" marR="0" rtl="0" algn="r">
                        <a:spcBef>
                          <a:spcPts val="0"/>
                        </a:spcBef>
                        <a:spcAft>
                          <a:spcPts val="0"/>
                        </a:spcAft>
                        <a:buNone/>
                      </a:pPr>
                      <a:r>
                        <a:rPr b="0" lang="en" sz="800" u="none" cap="none" strike="noStrike">
                          <a:solidFill>
                            <a:schemeClr val="accent3"/>
                          </a:solidFill>
                        </a:rPr>
                        <a:t>Airline Miles</a:t>
                      </a:r>
                      <a:endParaRPr sz="1100"/>
                    </a:p>
                  </a:txBody>
                  <a:tcPr marT="34300" marB="34300" marR="68600" marL="68600" anchor="ctr">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12700">
                      <a:solidFill>
                        <a:srgbClr val="DEE0E2"/>
                      </a:solidFill>
                      <a:prstDash val="solid"/>
                      <a:round/>
                      <a:headEnd len="sm" w="sm" type="none"/>
                      <a:tailEnd len="sm" w="sm" type="none"/>
                    </a:lnT>
                    <a:lnB cap="flat" cmpd="sng" w="12700">
                      <a:solidFill>
                        <a:srgbClr val="DEE0E2"/>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FFFFFF"/>
                          </a:solidFill>
                          <a:latin typeface="Avenir"/>
                          <a:ea typeface="Avenir"/>
                          <a:cs typeface="Avenir"/>
                          <a:sym typeface="Avenir"/>
                        </a:rPr>
                        <a:t>●</a:t>
                      </a:r>
                      <a:endParaRPr b="0" sz="1400" u="none" cap="none" strike="noStrike">
                        <a:solidFill>
                          <a:schemeClr val="lt1"/>
                        </a:solidFill>
                      </a:endParaRPr>
                    </a:p>
                  </a:txBody>
                  <a:tcPr marT="34300" marB="34300" marR="68600" marL="68600" anchor="ctr">
                    <a:lnL cap="flat" cmpd="sng" w="38100">
                      <a:solidFill>
                        <a:schemeClr val="accent3"/>
                      </a:solidFill>
                      <a:prstDash val="solid"/>
                      <a:round/>
                      <a:headEnd len="sm" w="sm" type="none"/>
                      <a:tailEnd len="sm" w="sm" type="none"/>
                    </a:lnL>
                    <a:lnR cap="flat" cmpd="sng" w="12700">
                      <a:solidFill>
                        <a:srgbClr val="DEE0E2"/>
                      </a:solidFill>
                      <a:prstDash val="solid"/>
                      <a:round/>
                      <a:headEnd len="sm" w="sm" type="none"/>
                      <a:tailEnd len="sm" w="sm" type="none"/>
                    </a:lnR>
                    <a:lnT cap="flat" cmpd="sng" w="12700">
                      <a:solidFill>
                        <a:srgbClr val="DEE0E2"/>
                      </a:solidFill>
                      <a:prstDash val="solid"/>
                      <a:round/>
                      <a:headEnd len="sm" w="sm" type="none"/>
                      <a:tailEnd len="sm" w="sm" type="none"/>
                    </a:lnT>
                    <a:lnB cap="flat" cmpd="sng" w="12700">
                      <a:solidFill>
                        <a:srgbClr val="DEE0E2"/>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FFFFFF"/>
                          </a:solidFill>
                          <a:latin typeface="Avenir"/>
                          <a:ea typeface="Avenir"/>
                          <a:cs typeface="Avenir"/>
                          <a:sym typeface="Avenir"/>
                        </a:rPr>
                        <a:t>●</a:t>
                      </a:r>
                      <a:endParaRPr b="0" sz="1400" u="none" cap="none" strike="noStrike">
                        <a:solidFill>
                          <a:schemeClr val="lt1"/>
                        </a:solidFill>
                      </a:endParaRPr>
                    </a:p>
                  </a:txBody>
                  <a:tcPr marT="34300" marB="34300" marR="68600" marL="68600" anchor="ctr">
                    <a:lnL cap="flat" cmpd="sng" w="12700">
                      <a:solidFill>
                        <a:srgbClr val="DEE0E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EE0E2"/>
                      </a:solidFill>
                      <a:prstDash val="solid"/>
                      <a:round/>
                      <a:headEnd len="sm" w="sm" type="none"/>
                      <a:tailEnd len="sm" w="sm" type="none"/>
                    </a:lnT>
                    <a:lnB cap="flat" cmpd="sng" w="12700">
                      <a:solidFill>
                        <a:srgbClr val="DEE0E2"/>
                      </a:solidFill>
                      <a:prstDash val="solid"/>
                      <a:round/>
                      <a:headEnd len="sm" w="sm" type="none"/>
                      <a:tailEnd len="sm" w="sm" type="none"/>
                    </a:lnB>
                  </a:tcPr>
                </a:tc>
              </a:tr>
              <a:tr h="276450">
                <a:tc>
                  <a:txBody>
                    <a:bodyPr/>
                    <a:lstStyle/>
                    <a:p>
                      <a:pPr indent="0" lvl="0" marL="0" marR="0" rtl="0" algn="ctr">
                        <a:spcBef>
                          <a:spcPts val="0"/>
                        </a:spcBef>
                        <a:spcAft>
                          <a:spcPts val="0"/>
                        </a:spcAft>
                        <a:buNone/>
                      </a:pPr>
                      <a:r>
                        <a:t/>
                      </a:r>
                      <a:endParaRPr sz="1400" u="none" cap="none" strike="noStrike">
                        <a:solidFill>
                          <a:schemeClr val="lt1"/>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EE0E2"/>
                      </a:solidFill>
                      <a:prstDash val="solid"/>
                      <a:round/>
                      <a:headEnd len="sm" w="sm" type="none"/>
                      <a:tailEnd len="sm" w="sm" type="none"/>
                    </a:lnT>
                    <a:lnB cap="flat" cmpd="sng" w="12700">
                      <a:solidFill>
                        <a:srgbClr val="DEE0E2"/>
                      </a:solidFill>
                      <a:prstDash val="solid"/>
                      <a:round/>
                      <a:headEnd len="sm" w="sm" type="none"/>
                      <a:tailEnd len="sm" w="sm" type="none"/>
                    </a:lnB>
                  </a:tcPr>
                </a:tc>
                <a:tc>
                  <a:txBody>
                    <a:bodyPr/>
                    <a:lstStyle/>
                    <a:p>
                      <a:pPr indent="0" lvl="0" marL="0" marR="0" rtl="0" algn="r">
                        <a:spcBef>
                          <a:spcPts val="0"/>
                        </a:spcBef>
                        <a:spcAft>
                          <a:spcPts val="0"/>
                        </a:spcAft>
                        <a:buNone/>
                      </a:pPr>
                      <a:r>
                        <a:rPr b="0" lang="en" sz="800" u="none" cap="none" strike="noStrike">
                          <a:solidFill>
                            <a:schemeClr val="accent3"/>
                          </a:solidFill>
                        </a:rPr>
                        <a:t>Cash for Gas </a:t>
                      </a:r>
                      <a:endParaRPr b="0" sz="800" u="none" cap="none" strike="noStrike">
                        <a:solidFill>
                          <a:schemeClr val="accent3"/>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12700">
                      <a:solidFill>
                        <a:srgbClr val="DEE0E2"/>
                      </a:solidFill>
                      <a:prstDash val="solid"/>
                      <a:round/>
                      <a:headEnd len="sm" w="sm" type="none"/>
                      <a:tailEnd len="sm" w="sm" type="none"/>
                    </a:lnT>
                    <a:lnB cap="flat" cmpd="sng" w="12700">
                      <a:solidFill>
                        <a:srgbClr val="DEE0E2"/>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FFFFFF"/>
                          </a:solidFill>
                          <a:latin typeface="Avenir"/>
                          <a:ea typeface="Avenir"/>
                          <a:cs typeface="Avenir"/>
                          <a:sym typeface="Avenir"/>
                        </a:rPr>
                        <a:t>●</a:t>
                      </a:r>
                      <a:endParaRPr b="0" sz="1400" u="none" cap="none" strike="noStrike">
                        <a:solidFill>
                          <a:schemeClr val="lt1"/>
                        </a:solidFill>
                      </a:endParaRPr>
                    </a:p>
                  </a:txBody>
                  <a:tcPr marT="34300" marB="34300" marR="68600" marL="68600" anchor="ctr">
                    <a:lnL cap="flat" cmpd="sng" w="38100">
                      <a:solidFill>
                        <a:schemeClr val="accent3"/>
                      </a:solidFill>
                      <a:prstDash val="solid"/>
                      <a:round/>
                      <a:headEnd len="sm" w="sm" type="none"/>
                      <a:tailEnd len="sm" w="sm" type="none"/>
                    </a:lnL>
                    <a:lnR cap="flat" cmpd="sng" w="12700">
                      <a:solidFill>
                        <a:srgbClr val="DEE0E2"/>
                      </a:solidFill>
                      <a:prstDash val="solid"/>
                      <a:round/>
                      <a:headEnd len="sm" w="sm" type="none"/>
                      <a:tailEnd len="sm" w="sm" type="none"/>
                    </a:lnR>
                    <a:lnT cap="flat" cmpd="sng" w="12700">
                      <a:solidFill>
                        <a:srgbClr val="DEE0E2"/>
                      </a:solidFill>
                      <a:prstDash val="solid"/>
                      <a:round/>
                      <a:headEnd len="sm" w="sm" type="none"/>
                      <a:tailEnd len="sm" w="sm" type="none"/>
                    </a:lnT>
                    <a:lnB cap="flat" cmpd="sng" w="12700">
                      <a:solidFill>
                        <a:srgbClr val="DEE0E2"/>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FFFFFF"/>
                          </a:solidFill>
                          <a:latin typeface="Avenir"/>
                          <a:ea typeface="Avenir"/>
                          <a:cs typeface="Avenir"/>
                          <a:sym typeface="Avenir"/>
                        </a:rPr>
                        <a:t>●</a:t>
                      </a:r>
                      <a:endParaRPr b="0" sz="1400" u="none" cap="none" strike="noStrike">
                        <a:solidFill>
                          <a:schemeClr val="lt1"/>
                        </a:solidFill>
                      </a:endParaRPr>
                    </a:p>
                  </a:txBody>
                  <a:tcPr marT="34300" marB="34300" marR="68600" marL="68600" anchor="ctr">
                    <a:lnL cap="flat" cmpd="sng" w="12700">
                      <a:solidFill>
                        <a:srgbClr val="DEE0E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EE0E2"/>
                      </a:solidFill>
                      <a:prstDash val="solid"/>
                      <a:round/>
                      <a:headEnd len="sm" w="sm" type="none"/>
                      <a:tailEnd len="sm" w="sm" type="none"/>
                    </a:lnT>
                    <a:lnB cap="flat" cmpd="sng" w="12700">
                      <a:solidFill>
                        <a:srgbClr val="DEE0E2"/>
                      </a:solidFill>
                      <a:prstDash val="solid"/>
                      <a:round/>
                      <a:headEnd len="sm" w="sm" type="none"/>
                      <a:tailEnd len="sm" w="sm" type="none"/>
                    </a:lnB>
                  </a:tcPr>
                </a:tc>
              </a:tr>
              <a:tr h="276450">
                <a:tc>
                  <a:txBody>
                    <a:bodyPr/>
                    <a:lstStyle/>
                    <a:p>
                      <a:pPr indent="0" lvl="0" marL="0" marR="0" rtl="0" algn="ctr">
                        <a:spcBef>
                          <a:spcPts val="0"/>
                        </a:spcBef>
                        <a:spcAft>
                          <a:spcPts val="0"/>
                        </a:spcAft>
                        <a:buNone/>
                      </a:pPr>
                      <a:r>
                        <a:t/>
                      </a:r>
                      <a:endParaRPr sz="1400" u="none" cap="none" strike="noStrike">
                        <a:solidFill>
                          <a:schemeClr val="lt1"/>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EE0E2"/>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marR="0" rtl="0" algn="r">
                        <a:spcBef>
                          <a:spcPts val="0"/>
                        </a:spcBef>
                        <a:spcAft>
                          <a:spcPts val="0"/>
                        </a:spcAft>
                        <a:buNone/>
                      </a:pPr>
                      <a:r>
                        <a:rPr b="0" lang="en" sz="800" u="none" cap="none" strike="noStrike">
                          <a:solidFill>
                            <a:schemeClr val="accent3"/>
                          </a:solidFill>
                        </a:rPr>
                        <a:t>Cash Back</a:t>
                      </a:r>
                      <a:endParaRPr sz="1100"/>
                    </a:p>
                  </a:txBody>
                  <a:tcPr marT="34300" marB="34300" marR="68600" marL="68600" anchor="ctr">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12700">
                      <a:solidFill>
                        <a:srgbClr val="DEE0E2"/>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FFFFFF"/>
                          </a:solidFill>
                          <a:latin typeface="Avenir"/>
                          <a:ea typeface="Avenir"/>
                          <a:cs typeface="Avenir"/>
                          <a:sym typeface="Avenir"/>
                        </a:rPr>
                        <a:t>●</a:t>
                      </a:r>
                      <a:endParaRPr b="0" sz="1400" u="none" cap="none" strike="noStrike">
                        <a:solidFill>
                          <a:schemeClr val="lt1"/>
                        </a:solidFill>
                      </a:endParaRPr>
                    </a:p>
                  </a:txBody>
                  <a:tcPr marT="34300" marB="34300" marR="68600" marL="68600" anchor="ctr">
                    <a:lnL cap="flat" cmpd="sng" w="38100">
                      <a:solidFill>
                        <a:schemeClr val="accent3"/>
                      </a:solidFill>
                      <a:prstDash val="solid"/>
                      <a:round/>
                      <a:headEnd len="sm" w="sm" type="none"/>
                      <a:tailEnd len="sm" w="sm" type="none"/>
                    </a:lnL>
                    <a:lnR cap="flat" cmpd="sng" w="12700">
                      <a:solidFill>
                        <a:srgbClr val="DEE0E2"/>
                      </a:solidFill>
                      <a:prstDash val="solid"/>
                      <a:round/>
                      <a:headEnd len="sm" w="sm" type="none"/>
                      <a:tailEnd len="sm" w="sm" type="none"/>
                    </a:lnR>
                    <a:lnT cap="flat" cmpd="sng" w="12700">
                      <a:solidFill>
                        <a:srgbClr val="DEE0E2"/>
                      </a:solidFill>
                      <a:prstDash val="solid"/>
                      <a:round/>
                      <a:headEnd len="sm" w="sm" type="none"/>
                      <a:tailEnd len="sm" w="sm" type="none"/>
                    </a:lnT>
                    <a:lnB cap="flat" cmpd="sng" w="38100">
                      <a:solidFill>
                        <a:schemeClr val="accent4"/>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FFFFFF"/>
                          </a:solidFill>
                          <a:latin typeface="Avenir"/>
                          <a:ea typeface="Avenir"/>
                          <a:cs typeface="Avenir"/>
                          <a:sym typeface="Avenir"/>
                        </a:rPr>
                        <a:t>●</a:t>
                      </a:r>
                      <a:endParaRPr b="0" sz="1400" u="none" cap="none" strike="noStrike">
                        <a:solidFill>
                          <a:schemeClr val="lt1"/>
                        </a:solidFill>
                      </a:endParaRPr>
                    </a:p>
                  </a:txBody>
                  <a:tcPr marT="34300" marB="34300" marR="68600" marL="68600" anchor="ctr">
                    <a:lnL cap="flat" cmpd="sng" w="12700">
                      <a:solidFill>
                        <a:srgbClr val="DEE0E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EE0E2"/>
                      </a:solidFill>
                      <a:prstDash val="solid"/>
                      <a:round/>
                      <a:headEnd len="sm" w="sm" type="none"/>
                      <a:tailEnd len="sm" w="sm" type="none"/>
                    </a:lnT>
                    <a:lnB cap="flat" cmpd="sng" w="38100">
                      <a:solidFill>
                        <a:schemeClr val="accent4"/>
                      </a:solidFill>
                      <a:prstDash val="solid"/>
                      <a:round/>
                      <a:headEnd len="sm" w="sm" type="none"/>
                      <a:tailEnd len="sm" w="sm" type="none"/>
                    </a:lnB>
                  </a:tcPr>
                </a:tc>
              </a:tr>
            </a:tbl>
          </a:graphicData>
        </a:graphic>
      </p:graphicFrame>
      <p:sp>
        <p:nvSpPr>
          <p:cNvPr id="548" name="Google Shape;548;p56"/>
          <p:cNvSpPr txBox="1"/>
          <p:nvPr>
            <p:ph type="title"/>
          </p:nvPr>
        </p:nvSpPr>
        <p:spPr>
          <a:xfrm>
            <a:off x="412423" y="273844"/>
            <a:ext cx="8319300" cy="780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700"/>
              <a:buFont typeface="Avenir"/>
              <a:buNone/>
            </a:pPr>
            <a:r>
              <a:rPr lang="en"/>
              <a:t>Standard MaxDiff</a:t>
            </a:r>
            <a:endParaRPr/>
          </a:p>
        </p:txBody>
      </p:sp>
      <p:sp>
        <p:nvSpPr>
          <p:cNvPr id="549" name="Google Shape;549;p56"/>
          <p:cNvSpPr txBox="1"/>
          <p:nvPr>
            <p:ph idx="1" type="body"/>
          </p:nvPr>
        </p:nvSpPr>
        <p:spPr>
          <a:xfrm>
            <a:off x="412422" y="1152144"/>
            <a:ext cx="4046100" cy="3263400"/>
          </a:xfrm>
          <a:prstGeom prst="rect">
            <a:avLst/>
          </a:prstGeom>
          <a:noFill/>
          <a:ln>
            <a:noFill/>
          </a:ln>
        </p:spPr>
        <p:txBody>
          <a:bodyPr anchorCtr="0" anchor="t" bIns="34275" lIns="68575" spcFirstLastPara="1" rIns="68575" wrap="square" tIns="34275">
            <a:noAutofit/>
          </a:bodyPr>
          <a:lstStyle/>
          <a:p>
            <a:pPr indent="-127000" lvl="1" marL="127000" rtl="0" algn="l">
              <a:lnSpc>
                <a:spcPct val="100000"/>
              </a:lnSpc>
              <a:spcBef>
                <a:spcPts val="0"/>
              </a:spcBef>
              <a:spcAft>
                <a:spcPts val="0"/>
              </a:spcAft>
              <a:buSzPts val="1200"/>
              <a:buChar char="○"/>
            </a:pPr>
            <a:r>
              <a:rPr lang="en" sz="1200">
                <a:solidFill>
                  <a:schemeClr val="accent4"/>
                </a:solidFill>
              </a:rPr>
              <a:t>What it is:</a:t>
            </a:r>
            <a:endParaRPr/>
          </a:p>
          <a:p>
            <a:pPr indent="-177800" lvl="2" marL="393700" rtl="0" algn="l">
              <a:lnSpc>
                <a:spcPct val="100000"/>
              </a:lnSpc>
              <a:spcBef>
                <a:spcPts val="500"/>
              </a:spcBef>
              <a:spcAft>
                <a:spcPts val="0"/>
              </a:spcAft>
              <a:buSzPts val="1000"/>
              <a:buChar char="■"/>
            </a:pPr>
            <a:r>
              <a:rPr lang="en" sz="1000"/>
              <a:t>Standard MaxDiff is a form of trade-off used to prioritize lists of attributes, messages, concepts etc.</a:t>
            </a:r>
            <a:endParaRPr/>
          </a:p>
          <a:p>
            <a:pPr indent="-177800" lvl="3" marL="393700" rtl="0" algn="l">
              <a:lnSpc>
                <a:spcPct val="100000"/>
              </a:lnSpc>
              <a:spcBef>
                <a:spcPts val="500"/>
              </a:spcBef>
              <a:spcAft>
                <a:spcPts val="0"/>
              </a:spcAft>
              <a:buSzPts val="1000"/>
              <a:buChar char="●"/>
            </a:pPr>
            <a:r>
              <a:rPr lang="en" sz="1000"/>
              <a:t>It pits sets of items against each other to determine importance, appeal, preference, etc.</a:t>
            </a:r>
            <a:endParaRPr/>
          </a:p>
          <a:p>
            <a:pPr indent="-177800" lvl="3" marL="393700" rtl="0" algn="l">
              <a:lnSpc>
                <a:spcPct val="100000"/>
              </a:lnSpc>
              <a:spcBef>
                <a:spcPts val="500"/>
              </a:spcBef>
              <a:spcAft>
                <a:spcPts val="0"/>
              </a:spcAft>
              <a:buSzPts val="1000"/>
              <a:buChar char="●"/>
            </a:pPr>
            <a:r>
              <a:rPr lang="en" sz="1000"/>
              <a:t>Within each set, respondents are asked to choose the most and least important, appealing, preferred, etc. </a:t>
            </a:r>
            <a:endParaRPr/>
          </a:p>
          <a:p>
            <a:pPr indent="-177800" lvl="0" marL="177800" rtl="0" algn="l">
              <a:lnSpc>
                <a:spcPct val="100000"/>
              </a:lnSpc>
              <a:spcBef>
                <a:spcPts val="700"/>
              </a:spcBef>
              <a:spcAft>
                <a:spcPts val="0"/>
              </a:spcAft>
              <a:buSzPts val="1200"/>
              <a:buChar char="●"/>
            </a:pPr>
            <a:r>
              <a:rPr lang="en" sz="1200">
                <a:solidFill>
                  <a:schemeClr val="accent4"/>
                </a:solidFill>
              </a:rPr>
              <a:t>Why we do it:</a:t>
            </a:r>
            <a:endParaRPr/>
          </a:p>
          <a:p>
            <a:pPr indent="-177800" lvl="1" marL="431800" rtl="0" algn="l">
              <a:lnSpc>
                <a:spcPct val="100000"/>
              </a:lnSpc>
              <a:spcBef>
                <a:spcPts val="500"/>
              </a:spcBef>
              <a:spcAft>
                <a:spcPts val="0"/>
              </a:spcAft>
              <a:buSzPts val="1000"/>
              <a:buChar char="○"/>
            </a:pPr>
            <a:r>
              <a:rPr lang="en" sz="1000"/>
              <a:t>Simple and easy for respondents</a:t>
            </a:r>
            <a:endParaRPr/>
          </a:p>
          <a:p>
            <a:pPr indent="-177800" lvl="1" marL="431800" rtl="0" algn="l">
              <a:lnSpc>
                <a:spcPct val="100000"/>
              </a:lnSpc>
              <a:spcBef>
                <a:spcPts val="500"/>
              </a:spcBef>
              <a:spcAft>
                <a:spcPts val="0"/>
              </a:spcAft>
              <a:buSzPts val="1000"/>
              <a:buChar char="○"/>
            </a:pPr>
            <a:r>
              <a:rPr lang="en" sz="1000"/>
              <a:t>It’s more accurate because it </a:t>
            </a:r>
            <a:r>
              <a:rPr i="1" lang="en" sz="1000"/>
              <a:t>derives</a:t>
            </a:r>
            <a:r>
              <a:rPr lang="en" sz="1000"/>
              <a:t> the preferences of respondents, rather than asks it</a:t>
            </a:r>
            <a:endParaRPr/>
          </a:p>
          <a:p>
            <a:pPr indent="-177800" lvl="1" marL="431800" rtl="0" algn="l">
              <a:lnSpc>
                <a:spcPct val="100000"/>
              </a:lnSpc>
              <a:spcBef>
                <a:spcPts val="500"/>
              </a:spcBef>
              <a:spcAft>
                <a:spcPts val="0"/>
              </a:spcAft>
              <a:buSzPts val="1000"/>
              <a:buChar char="○"/>
            </a:pPr>
            <a:r>
              <a:rPr lang="en" sz="1000"/>
              <a:t>Eliminates scale use bias</a:t>
            </a:r>
            <a:endParaRPr/>
          </a:p>
          <a:p>
            <a:pPr indent="-177800" lvl="1" marL="431800" rtl="0" algn="l">
              <a:lnSpc>
                <a:spcPct val="100000"/>
              </a:lnSpc>
              <a:spcBef>
                <a:spcPts val="500"/>
              </a:spcBef>
              <a:spcAft>
                <a:spcPts val="0"/>
              </a:spcAft>
              <a:buSzPts val="1000"/>
              <a:buChar char="○"/>
            </a:pPr>
            <a:r>
              <a:rPr lang="en" sz="1000"/>
              <a:t>Effective at identifying differences between respondents and items</a:t>
            </a:r>
            <a:endParaRPr/>
          </a:p>
          <a:p>
            <a:pPr indent="-127000" lvl="1" marL="127000" rtl="0" algn="l">
              <a:lnSpc>
                <a:spcPct val="100000"/>
              </a:lnSpc>
              <a:spcBef>
                <a:spcPts val="500"/>
              </a:spcBef>
              <a:spcAft>
                <a:spcPts val="0"/>
              </a:spcAft>
              <a:buSzPts val="1200"/>
              <a:buChar char="○"/>
            </a:pPr>
            <a:r>
              <a:rPr lang="en" sz="1200">
                <a:solidFill>
                  <a:schemeClr val="accent4"/>
                </a:solidFill>
              </a:rPr>
              <a:t>Considerations:</a:t>
            </a:r>
            <a:endParaRPr/>
          </a:p>
          <a:p>
            <a:pPr indent="-177800" lvl="2" marL="393700" rtl="0" algn="l">
              <a:lnSpc>
                <a:spcPct val="100000"/>
              </a:lnSpc>
              <a:spcBef>
                <a:spcPts val="500"/>
              </a:spcBef>
              <a:spcAft>
                <a:spcPts val="0"/>
              </a:spcAft>
              <a:buSzPts val="1000"/>
              <a:buChar char="■"/>
            </a:pPr>
            <a:r>
              <a:rPr lang="en" sz="1000"/>
              <a:t>More time consuming than rating scales</a:t>
            </a:r>
            <a:endParaRPr/>
          </a:p>
          <a:p>
            <a:pPr indent="-177800" lvl="2" marL="393700" rtl="0" algn="l">
              <a:lnSpc>
                <a:spcPct val="100000"/>
              </a:lnSpc>
              <a:spcBef>
                <a:spcPts val="500"/>
              </a:spcBef>
              <a:spcAft>
                <a:spcPts val="0"/>
              </a:spcAft>
              <a:buSzPts val="1000"/>
              <a:buChar char="■"/>
            </a:pPr>
            <a:r>
              <a:rPr lang="en" sz="1000"/>
              <a:t>Results are purely relative</a:t>
            </a:r>
            <a:endParaRPr sz="1000"/>
          </a:p>
        </p:txBody>
      </p:sp>
      <p:pic>
        <p:nvPicPr>
          <p:cNvPr id="550" name="Google Shape;550;p56"/>
          <p:cNvPicPr preferRelativeResize="0"/>
          <p:nvPr/>
        </p:nvPicPr>
        <p:blipFill rotWithShape="1">
          <a:blip r:embed="rId4">
            <a:alphaModFix/>
          </a:blip>
          <a:srcRect b="0" l="0" r="0" t="0"/>
          <a:stretch/>
        </p:blipFill>
        <p:spPr>
          <a:xfrm>
            <a:off x="4681739" y="2974822"/>
            <a:ext cx="3926400" cy="1489500"/>
          </a:xfrm>
          <a:prstGeom prst="rect">
            <a:avLst/>
          </a:prstGeom>
          <a:noFill/>
          <a:ln>
            <a:noFill/>
          </a:ln>
        </p:spPr>
      </p:pic>
      <p:pic>
        <p:nvPicPr>
          <p:cNvPr descr="M:\CMB Photos and Stock Photography\Stock Photography\Objects\337504_hs_hk.jpg" id="551" name="Google Shape;551;p56"/>
          <p:cNvPicPr preferRelativeResize="0"/>
          <p:nvPr/>
        </p:nvPicPr>
        <p:blipFill rotWithShape="1">
          <a:blip r:embed="rId5">
            <a:alphaModFix/>
          </a:blip>
          <a:srcRect b="0" l="0" r="0" t="0"/>
          <a:stretch/>
        </p:blipFill>
        <p:spPr>
          <a:xfrm>
            <a:off x="4854584" y="2270987"/>
            <a:ext cx="307481" cy="229586"/>
          </a:xfrm>
          <a:prstGeom prst="rect">
            <a:avLst/>
          </a:prstGeom>
          <a:noFill/>
          <a:ln>
            <a:noFill/>
          </a:ln>
        </p:spPr>
      </p:pic>
      <p:pic>
        <p:nvPicPr>
          <p:cNvPr id="552" name="Google Shape;552;p56"/>
          <p:cNvPicPr preferRelativeResize="0"/>
          <p:nvPr/>
        </p:nvPicPr>
        <p:blipFill rotWithShape="1">
          <a:blip r:embed="rId6">
            <a:alphaModFix/>
          </a:blip>
          <a:srcRect b="0" l="0" r="0" t="0"/>
          <a:stretch/>
        </p:blipFill>
        <p:spPr>
          <a:xfrm>
            <a:off x="4853372" y="1666332"/>
            <a:ext cx="309906" cy="309906"/>
          </a:xfrm>
          <a:prstGeom prst="rect">
            <a:avLst/>
          </a:prstGeom>
          <a:noFill/>
          <a:ln>
            <a:noFill/>
          </a:ln>
        </p:spPr>
      </p:pic>
      <p:sp>
        <p:nvSpPr>
          <p:cNvPr id="553" name="Google Shape;553;p56"/>
          <p:cNvSpPr txBox="1"/>
          <p:nvPr/>
        </p:nvSpPr>
        <p:spPr>
          <a:xfrm>
            <a:off x="5212656" y="953124"/>
            <a:ext cx="2864700" cy="2859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0" i="0" lang="en" sz="1100" u="none" cap="none" strike="noStrike">
                <a:solidFill>
                  <a:schemeClr val="accent6"/>
                </a:solidFill>
                <a:latin typeface="Avenir"/>
                <a:ea typeface="Avenir"/>
                <a:cs typeface="Avenir"/>
                <a:sym typeface="Avenir"/>
              </a:rPr>
              <a:t>EXAMPLE QUESTION</a:t>
            </a:r>
            <a:endParaRPr sz="1100"/>
          </a:p>
        </p:txBody>
      </p:sp>
      <p:sp>
        <p:nvSpPr>
          <p:cNvPr id="554" name="Google Shape;554;p56"/>
          <p:cNvSpPr txBox="1"/>
          <p:nvPr/>
        </p:nvSpPr>
        <p:spPr>
          <a:xfrm>
            <a:off x="5223230" y="2823893"/>
            <a:ext cx="2843400" cy="2043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0" i="0" lang="en" sz="1100" u="none" cap="none" strike="noStrike">
                <a:solidFill>
                  <a:schemeClr val="accent6"/>
                </a:solidFill>
                <a:latin typeface="Avenir"/>
                <a:ea typeface="Avenir"/>
                <a:cs typeface="Avenir"/>
                <a:sym typeface="Avenir"/>
              </a:rPr>
              <a:t>SAMPLE DELIVERABLE</a:t>
            </a:r>
            <a:endParaRPr sz="1100"/>
          </a:p>
        </p:txBody>
      </p:sp>
      <p:pic>
        <p:nvPicPr>
          <p:cNvPr descr="https://encrypted-tbn2.gstatic.com/images?q=tbn:ANd9GcTEj1QdqOUlohftMwYJj7AdjAZBRx84JTqp3UQ1mNQe-qTOJw5bjg" id="555" name="Google Shape;555;p56"/>
          <p:cNvPicPr preferRelativeResize="0"/>
          <p:nvPr/>
        </p:nvPicPr>
        <p:blipFill rotWithShape="1">
          <a:blip r:embed="rId7">
            <a:alphaModFix/>
          </a:blip>
          <a:srcRect b="15133" l="0" r="0" t="10792"/>
          <a:stretch/>
        </p:blipFill>
        <p:spPr>
          <a:xfrm>
            <a:off x="4782844" y="2004398"/>
            <a:ext cx="450960" cy="1618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 name="Shape 559"/>
        <p:cNvGrpSpPr/>
        <p:nvPr/>
      </p:nvGrpSpPr>
      <p:grpSpPr>
        <a:xfrm>
          <a:off x="0" y="0"/>
          <a:ext cx="0" cy="0"/>
          <a:chOff x="0" y="0"/>
          <a:chExt cx="0" cy="0"/>
        </a:xfrm>
      </p:grpSpPr>
      <p:sp>
        <p:nvSpPr>
          <p:cNvPr id="560" name="Google Shape;560;p57"/>
          <p:cNvSpPr txBox="1"/>
          <p:nvPr>
            <p:ph type="title"/>
          </p:nvPr>
        </p:nvSpPr>
        <p:spPr>
          <a:xfrm>
            <a:off x="412423" y="273844"/>
            <a:ext cx="8319300" cy="780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700"/>
              <a:buFont typeface="Avenir"/>
              <a:buNone/>
            </a:pPr>
            <a:r>
              <a:rPr lang="en"/>
              <a:t>TURF</a:t>
            </a:r>
            <a:endParaRPr/>
          </a:p>
        </p:txBody>
      </p:sp>
      <p:sp>
        <p:nvSpPr>
          <p:cNvPr id="561" name="Google Shape;561;p57"/>
          <p:cNvSpPr txBox="1"/>
          <p:nvPr>
            <p:ph idx="1" type="body"/>
          </p:nvPr>
        </p:nvSpPr>
        <p:spPr>
          <a:xfrm>
            <a:off x="412422" y="1152144"/>
            <a:ext cx="4046100" cy="3263400"/>
          </a:xfrm>
          <a:prstGeom prst="rect">
            <a:avLst/>
          </a:prstGeom>
          <a:noFill/>
          <a:ln>
            <a:noFill/>
          </a:ln>
        </p:spPr>
        <p:txBody>
          <a:bodyPr anchorCtr="0" anchor="t" bIns="34275" lIns="68575" spcFirstLastPara="1" rIns="68575" wrap="square" tIns="34275">
            <a:noAutofit/>
          </a:bodyPr>
          <a:lstStyle/>
          <a:p>
            <a:pPr indent="-177800" lvl="0" marL="177800" rtl="0" algn="l">
              <a:lnSpc>
                <a:spcPct val="100000"/>
              </a:lnSpc>
              <a:spcBef>
                <a:spcPts val="0"/>
              </a:spcBef>
              <a:spcAft>
                <a:spcPts val="0"/>
              </a:spcAft>
              <a:buSzPts val="1200"/>
              <a:buChar char="●"/>
            </a:pPr>
            <a:r>
              <a:rPr lang="en" sz="1200">
                <a:solidFill>
                  <a:schemeClr val="accent4"/>
                </a:solidFill>
              </a:rPr>
              <a:t>What it is:</a:t>
            </a:r>
            <a:endParaRPr/>
          </a:p>
          <a:p>
            <a:pPr indent="-184150" lvl="1" marL="431800" rtl="0" algn="l">
              <a:lnSpc>
                <a:spcPct val="100000"/>
              </a:lnSpc>
              <a:spcBef>
                <a:spcPts val="500"/>
              </a:spcBef>
              <a:spcAft>
                <a:spcPts val="0"/>
              </a:spcAft>
              <a:buSzPts val="1100"/>
              <a:buChar char="○"/>
            </a:pPr>
            <a:r>
              <a:rPr lang="en" sz="1100"/>
              <a:t>Looks across a set of 0/1 variables looking for patterns of uniqueness</a:t>
            </a:r>
            <a:endParaRPr/>
          </a:p>
          <a:p>
            <a:pPr indent="-184150" lvl="1" marL="431800" rtl="0" algn="l">
              <a:lnSpc>
                <a:spcPct val="100000"/>
              </a:lnSpc>
              <a:spcBef>
                <a:spcPts val="500"/>
              </a:spcBef>
              <a:spcAft>
                <a:spcPts val="0"/>
              </a:spcAft>
              <a:buSzPts val="1100"/>
              <a:buChar char="○"/>
            </a:pPr>
            <a:r>
              <a:rPr lang="en" sz="1100"/>
              <a:t>Searches through millions of possible combinations, and reports back the </a:t>
            </a:r>
            <a:r>
              <a:rPr lang="en" sz="1100">
                <a:solidFill>
                  <a:schemeClr val="accent1"/>
                </a:solidFill>
              </a:rPr>
              <a:t>reach</a:t>
            </a:r>
            <a:r>
              <a:rPr lang="en" sz="1100"/>
              <a:t> and the </a:t>
            </a:r>
            <a:r>
              <a:rPr lang="en" sz="1100">
                <a:solidFill>
                  <a:schemeClr val="accent1"/>
                </a:solidFill>
              </a:rPr>
              <a:t>frequency</a:t>
            </a:r>
            <a:r>
              <a:rPr lang="en" sz="1100"/>
              <a:t> of combos</a:t>
            </a:r>
            <a:endParaRPr/>
          </a:p>
          <a:p>
            <a:pPr indent="-171450" lvl="2" marL="723900" rtl="0" algn="l">
              <a:lnSpc>
                <a:spcPct val="100000"/>
              </a:lnSpc>
              <a:spcBef>
                <a:spcPts val="500"/>
              </a:spcBef>
              <a:spcAft>
                <a:spcPts val="0"/>
              </a:spcAft>
              <a:buSzPts val="900"/>
              <a:buChar char="■"/>
            </a:pPr>
            <a:r>
              <a:rPr lang="en" sz="900">
                <a:solidFill>
                  <a:schemeClr val="accent4"/>
                </a:solidFill>
              </a:rPr>
              <a:t>Reach: </a:t>
            </a:r>
            <a:r>
              <a:rPr lang="en" sz="900"/>
              <a:t>the number of cases that have at least N positive responses on the variables in that combination (typically, the most focused on measure)</a:t>
            </a:r>
            <a:endParaRPr/>
          </a:p>
          <a:p>
            <a:pPr indent="-171450" lvl="2" marL="723900" rtl="0" algn="l">
              <a:lnSpc>
                <a:spcPct val="100000"/>
              </a:lnSpc>
              <a:spcBef>
                <a:spcPts val="500"/>
              </a:spcBef>
              <a:spcAft>
                <a:spcPts val="0"/>
              </a:spcAft>
              <a:buSzPts val="900"/>
              <a:buChar char="■"/>
            </a:pPr>
            <a:r>
              <a:rPr lang="en" sz="900">
                <a:solidFill>
                  <a:schemeClr val="accent4"/>
                </a:solidFill>
              </a:rPr>
              <a:t>Frequency: </a:t>
            </a:r>
            <a:r>
              <a:rPr lang="en" sz="900"/>
              <a:t>for the reached cases, normally the total number of positive responses on the variables in the combination</a:t>
            </a:r>
            <a:endParaRPr/>
          </a:p>
          <a:p>
            <a:pPr indent="-177800" lvl="0" marL="177800" rtl="0" algn="l">
              <a:lnSpc>
                <a:spcPct val="100000"/>
              </a:lnSpc>
              <a:spcBef>
                <a:spcPts val="700"/>
              </a:spcBef>
              <a:spcAft>
                <a:spcPts val="0"/>
              </a:spcAft>
              <a:buSzPts val="1200"/>
              <a:buChar char="●"/>
            </a:pPr>
            <a:r>
              <a:rPr lang="en" sz="1200">
                <a:solidFill>
                  <a:schemeClr val="accent4"/>
                </a:solidFill>
              </a:rPr>
              <a:t>Why we do it:</a:t>
            </a:r>
            <a:endParaRPr/>
          </a:p>
          <a:p>
            <a:pPr indent="-184150" lvl="1" marL="431800" rtl="0" algn="l">
              <a:lnSpc>
                <a:spcPct val="100000"/>
              </a:lnSpc>
              <a:spcBef>
                <a:spcPts val="500"/>
              </a:spcBef>
              <a:spcAft>
                <a:spcPts val="0"/>
              </a:spcAft>
              <a:buSzPts val="1100"/>
              <a:buChar char="○"/>
            </a:pPr>
            <a:r>
              <a:rPr lang="en" sz="1100"/>
              <a:t>Great at finding the highest reach for activities, TV shows watched, magazines read, desired features, etc.</a:t>
            </a:r>
            <a:endParaRPr/>
          </a:p>
          <a:p>
            <a:pPr indent="-184150" lvl="1" marL="431800" rtl="0" algn="l">
              <a:lnSpc>
                <a:spcPct val="100000"/>
              </a:lnSpc>
              <a:spcBef>
                <a:spcPts val="500"/>
              </a:spcBef>
              <a:spcAft>
                <a:spcPts val="0"/>
              </a:spcAft>
              <a:buSzPts val="1100"/>
              <a:buChar char="○"/>
            </a:pPr>
            <a:r>
              <a:rPr lang="en" sz="1100"/>
              <a:t>Can use it using any set of 0/1 data (we can recode 0-10 scale data into 0/1 data)</a:t>
            </a:r>
            <a:endParaRPr/>
          </a:p>
        </p:txBody>
      </p:sp>
      <p:pic>
        <p:nvPicPr>
          <p:cNvPr id="562" name="Google Shape;562;p57"/>
          <p:cNvPicPr preferRelativeResize="0"/>
          <p:nvPr/>
        </p:nvPicPr>
        <p:blipFill rotWithShape="1">
          <a:blip r:embed="rId3">
            <a:alphaModFix/>
          </a:blip>
          <a:srcRect b="0" l="0" r="0" t="0"/>
          <a:stretch/>
        </p:blipFill>
        <p:spPr>
          <a:xfrm>
            <a:off x="4458641" y="1054579"/>
            <a:ext cx="4272900" cy="3498000"/>
          </a:xfrm>
          <a:prstGeom prst="rect">
            <a:avLst/>
          </a:prstGeom>
          <a:noFill/>
          <a:ln>
            <a:noFill/>
          </a:ln>
        </p:spPr>
      </p:pic>
      <p:sp>
        <p:nvSpPr>
          <p:cNvPr id="563" name="Google Shape;563;p57"/>
          <p:cNvSpPr txBox="1"/>
          <p:nvPr/>
        </p:nvSpPr>
        <p:spPr>
          <a:xfrm>
            <a:off x="5280658" y="1009336"/>
            <a:ext cx="2628900" cy="2286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0" lang="en" sz="1100">
                <a:solidFill>
                  <a:schemeClr val="accent6"/>
                </a:solidFill>
                <a:latin typeface="Avenir"/>
                <a:ea typeface="Avenir"/>
                <a:cs typeface="Avenir"/>
                <a:sym typeface="Avenir"/>
              </a:rPr>
              <a:t>SAMPLE DELIVERABLE  </a:t>
            </a:r>
            <a:endParaRPr sz="1100"/>
          </a:p>
        </p:txBody>
      </p:sp>
      <p:sp>
        <p:nvSpPr>
          <p:cNvPr id="564" name="Google Shape;564;p57"/>
          <p:cNvSpPr/>
          <p:nvPr/>
        </p:nvSpPr>
        <p:spPr>
          <a:xfrm>
            <a:off x="6522244" y="3214688"/>
            <a:ext cx="1028700" cy="473100"/>
          </a:xfrm>
          <a:prstGeom prst="wedgeRoundRectCallout">
            <a:avLst>
              <a:gd fmla="val 92062" name="adj1"/>
              <a:gd fmla="val 140010" name="adj2"/>
              <a:gd fmla="val 16667" name="adj3"/>
            </a:avLst>
          </a:prstGeom>
          <a:solidFill>
            <a:srgbClr val="C1F6F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Avenir"/>
                <a:ea typeface="Avenir"/>
                <a:cs typeface="Avenir"/>
                <a:sym typeface="Avenir"/>
              </a:rPr>
              <a:t>Point of diminishing return: 68.3%</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 name="Google Shape;124;p22"/>
          <p:cNvSpPr txBox="1"/>
          <p:nvPr/>
        </p:nvSpPr>
        <p:spPr>
          <a:xfrm>
            <a:off x="362900" y="265450"/>
            <a:ext cx="49023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Proxima Nova"/>
                <a:ea typeface="Proxima Nova"/>
                <a:cs typeface="Proxima Nova"/>
                <a:sym typeface="Proxima Nova"/>
              </a:rPr>
              <a:t>Who are the segments?</a:t>
            </a:r>
            <a:endParaRPr b="1" sz="2400">
              <a:solidFill>
                <a:srgbClr val="666666"/>
              </a:solidFill>
              <a:latin typeface="Proxima Nova"/>
              <a:ea typeface="Proxima Nova"/>
              <a:cs typeface="Proxima Nova"/>
              <a:sym typeface="Proxima Nova"/>
            </a:endParaRPr>
          </a:p>
        </p:txBody>
      </p:sp>
      <p:graphicFrame>
        <p:nvGraphicFramePr>
          <p:cNvPr id="125" name="Google Shape;125;p22"/>
          <p:cNvGraphicFramePr/>
          <p:nvPr/>
        </p:nvGraphicFramePr>
        <p:xfrm>
          <a:off x="451875" y="1390025"/>
          <a:ext cx="3000000" cy="3000000"/>
        </p:xfrm>
        <a:graphic>
          <a:graphicData uri="http://schemas.openxmlformats.org/drawingml/2006/table">
            <a:tbl>
              <a:tblPr>
                <a:noFill/>
                <a:tableStyleId>{794D1563-AE1A-4CEC-8E75-9A2524978D7A}</a:tableStyleId>
              </a:tblPr>
              <a:tblGrid>
                <a:gridCol w="1648050"/>
                <a:gridCol w="1291675"/>
                <a:gridCol w="1104100"/>
                <a:gridCol w="1713675"/>
                <a:gridCol w="2482750"/>
              </a:tblGrid>
              <a:tr h="446525">
                <a:tc>
                  <a:txBody>
                    <a:bodyPr/>
                    <a:lstStyle/>
                    <a:p>
                      <a:pPr indent="0" lvl="0" marL="0" rtl="0" algn="ctr">
                        <a:lnSpc>
                          <a:spcPct val="115000"/>
                        </a:lnSpc>
                        <a:spcBef>
                          <a:spcPts val="0"/>
                        </a:spcBef>
                        <a:spcAft>
                          <a:spcPts val="0"/>
                        </a:spcAft>
                        <a:buNone/>
                      </a:pPr>
                      <a:r>
                        <a:rPr b="1" lang="en" sz="1100">
                          <a:solidFill>
                            <a:schemeClr val="lt1"/>
                          </a:solidFill>
                          <a:latin typeface="Proxima Nova"/>
                          <a:ea typeface="Proxima Nova"/>
                          <a:cs typeface="Proxima Nova"/>
                          <a:sym typeface="Proxima Nova"/>
                        </a:rPr>
                        <a:t>Name</a:t>
                      </a:r>
                      <a:endParaRPr b="1" sz="1100">
                        <a:solidFill>
                          <a:schemeClr val="lt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3208"/>
                    </a:solidFill>
                  </a:tcPr>
                </a:tc>
                <a:tc>
                  <a:txBody>
                    <a:bodyPr/>
                    <a:lstStyle/>
                    <a:p>
                      <a:pPr indent="0" lvl="0" marL="0" rtl="0" algn="ctr">
                        <a:lnSpc>
                          <a:spcPct val="115000"/>
                        </a:lnSpc>
                        <a:spcBef>
                          <a:spcPts val="0"/>
                        </a:spcBef>
                        <a:spcAft>
                          <a:spcPts val="0"/>
                        </a:spcAft>
                        <a:buNone/>
                      </a:pPr>
                      <a:r>
                        <a:rPr b="1" lang="en" sz="1100">
                          <a:solidFill>
                            <a:schemeClr val="lt1"/>
                          </a:solidFill>
                          <a:latin typeface="Proxima Nova"/>
                          <a:ea typeface="Proxima Nova"/>
                          <a:cs typeface="Proxima Nova"/>
                          <a:sym typeface="Proxima Nova"/>
                        </a:rPr>
                        <a:t>Sample (unweighted)</a:t>
                      </a:r>
                      <a:endParaRPr b="1" sz="1100">
                        <a:solidFill>
                          <a:schemeClr val="lt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3208"/>
                    </a:solidFill>
                  </a:tcPr>
                </a:tc>
                <a:tc>
                  <a:txBody>
                    <a:bodyPr/>
                    <a:lstStyle/>
                    <a:p>
                      <a:pPr indent="0" lvl="0" marL="0" rtl="0" algn="ctr">
                        <a:lnSpc>
                          <a:spcPct val="115000"/>
                        </a:lnSpc>
                        <a:spcBef>
                          <a:spcPts val="0"/>
                        </a:spcBef>
                        <a:spcAft>
                          <a:spcPts val="0"/>
                        </a:spcAft>
                        <a:buNone/>
                      </a:pPr>
                      <a:r>
                        <a:rPr b="1" lang="en" sz="1100">
                          <a:solidFill>
                            <a:schemeClr val="lt1"/>
                          </a:solidFill>
                          <a:latin typeface="Proxima Nova"/>
                          <a:ea typeface="Proxima Nova"/>
                          <a:cs typeface="Proxima Nova"/>
                          <a:sym typeface="Proxima Nova"/>
                        </a:rPr>
                        <a:t>% of total paid subs</a:t>
                      </a:r>
                      <a:endParaRPr b="1" sz="1100">
                        <a:solidFill>
                          <a:schemeClr val="lt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3208"/>
                    </a:solidFill>
                  </a:tcPr>
                </a:tc>
                <a:tc>
                  <a:txBody>
                    <a:bodyPr/>
                    <a:lstStyle/>
                    <a:p>
                      <a:pPr indent="0" lvl="0" marL="0" rtl="0" algn="ctr">
                        <a:lnSpc>
                          <a:spcPct val="115000"/>
                        </a:lnSpc>
                        <a:spcBef>
                          <a:spcPts val="0"/>
                        </a:spcBef>
                        <a:spcAft>
                          <a:spcPts val="0"/>
                        </a:spcAft>
                        <a:buNone/>
                      </a:pPr>
                      <a:r>
                        <a:rPr b="1" lang="en" sz="1100">
                          <a:solidFill>
                            <a:schemeClr val="lt1"/>
                          </a:solidFill>
                          <a:latin typeface="Proxima Nova"/>
                          <a:ea typeface="Proxima Nova"/>
                          <a:cs typeface="Proxima Nova"/>
                          <a:sym typeface="Proxima Nova"/>
                        </a:rPr>
                        <a:t>Tenure</a:t>
                      </a:r>
                      <a:endParaRPr b="1" sz="1100">
                        <a:solidFill>
                          <a:schemeClr val="lt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3208"/>
                    </a:solidFill>
                  </a:tcPr>
                </a:tc>
                <a:tc>
                  <a:txBody>
                    <a:bodyPr/>
                    <a:lstStyle/>
                    <a:p>
                      <a:pPr indent="0" lvl="0" marL="0" rtl="0" algn="ctr">
                        <a:lnSpc>
                          <a:spcPct val="115000"/>
                        </a:lnSpc>
                        <a:spcBef>
                          <a:spcPts val="0"/>
                        </a:spcBef>
                        <a:spcAft>
                          <a:spcPts val="0"/>
                        </a:spcAft>
                        <a:buNone/>
                      </a:pPr>
                      <a:r>
                        <a:rPr b="1" lang="en" sz="1100">
                          <a:solidFill>
                            <a:schemeClr val="lt1"/>
                          </a:solidFill>
                          <a:latin typeface="Proxima Nova"/>
                          <a:ea typeface="Proxima Nova"/>
                          <a:cs typeface="Proxima Nova"/>
                          <a:sym typeface="Proxima Nova"/>
                        </a:rPr>
                        <a:t>Segment Definition</a:t>
                      </a:r>
                      <a:endParaRPr b="1" sz="1100">
                        <a:solidFill>
                          <a:schemeClr val="lt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3208"/>
                    </a:solidFill>
                  </a:tcPr>
                </a:tc>
              </a:tr>
              <a:tr h="343375">
                <a:tc>
                  <a:txBody>
                    <a:bodyPr/>
                    <a:lstStyle/>
                    <a:p>
                      <a:pPr indent="0" lvl="0" marL="0" rtl="0" algn="l">
                        <a:lnSpc>
                          <a:spcPct val="115000"/>
                        </a:lnSpc>
                        <a:spcBef>
                          <a:spcPts val="0"/>
                        </a:spcBef>
                        <a:spcAft>
                          <a:spcPts val="0"/>
                        </a:spcAft>
                        <a:buNone/>
                      </a:pPr>
                      <a:r>
                        <a:rPr b="1" lang="en" sz="900">
                          <a:solidFill>
                            <a:schemeClr val="lt1"/>
                          </a:solidFill>
                          <a:latin typeface="Proxima Nova"/>
                          <a:ea typeface="Proxima Nova"/>
                          <a:cs typeface="Proxima Nova"/>
                          <a:sym typeface="Proxima Nova"/>
                        </a:rPr>
                        <a:t>Power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571</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roxima Nova"/>
                          <a:ea typeface="Proxima Nova"/>
                          <a:cs typeface="Proxima Nova"/>
                          <a:sym typeface="Proxima Nova"/>
                        </a:rPr>
                        <a:t>13%</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Paid 4+ Months</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11+ orders per month on average</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3375">
                <a:tc>
                  <a:txBody>
                    <a:bodyPr/>
                    <a:lstStyle/>
                    <a:p>
                      <a:pPr indent="0" lvl="0" marL="0" rtl="0" algn="l">
                        <a:lnSpc>
                          <a:spcPct val="115000"/>
                        </a:lnSpc>
                        <a:spcBef>
                          <a:spcPts val="0"/>
                        </a:spcBef>
                        <a:spcAft>
                          <a:spcPts val="0"/>
                        </a:spcAft>
                        <a:buNone/>
                      </a:pPr>
                      <a:r>
                        <a:rPr b="1" lang="en" sz="900">
                          <a:solidFill>
                            <a:schemeClr val="lt1"/>
                          </a:solidFill>
                          <a:latin typeface="Proxima Nova"/>
                          <a:ea typeface="Proxima Nova"/>
                          <a:cs typeface="Proxima Nova"/>
                          <a:sym typeface="Proxima Nova"/>
                        </a:rPr>
                        <a:t>Habit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256</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roxima Nova"/>
                          <a:ea typeface="Proxima Nova"/>
                          <a:cs typeface="Proxima Nova"/>
                          <a:sym typeface="Proxima Nova"/>
                        </a:rPr>
                        <a:t>6.5%</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roxima Nova"/>
                          <a:ea typeface="Proxima Nova"/>
                          <a:cs typeface="Proxima Nova"/>
                          <a:sym typeface="Proxima Nova"/>
                        </a:rPr>
                        <a:t>Paid 4+ Months</a:t>
                      </a:r>
                      <a:endParaRPr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7-10 orders per month on average</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3375">
                <a:tc>
                  <a:txBody>
                    <a:bodyPr/>
                    <a:lstStyle/>
                    <a:p>
                      <a:pPr indent="0" lvl="0" marL="0" rtl="0" algn="l">
                        <a:lnSpc>
                          <a:spcPct val="115000"/>
                        </a:lnSpc>
                        <a:spcBef>
                          <a:spcPts val="0"/>
                        </a:spcBef>
                        <a:spcAft>
                          <a:spcPts val="0"/>
                        </a:spcAft>
                        <a:buNone/>
                      </a:pPr>
                      <a:r>
                        <a:rPr b="1" lang="en" sz="900">
                          <a:solidFill>
                            <a:schemeClr val="lt1"/>
                          </a:solidFill>
                          <a:latin typeface="Proxima Nova"/>
                          <a:ea typeface="Proxima Nova"/>
                          <a:cs typeface="Proxima Nova"/>
                          <a:sym typeface="Proxima Nova"/>
                        </a:rPr>
                        <a:t>Core Net Saver</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575</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roxima Nova"/>
                          <a:ea typeface="Proxima Nova"/>
                          <a:cs typeface="Proxima Nova"/>
                          <a:sym typeface="Proxima Nova"/>
                        </a:rPr>
                        <a:t>13%</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Paid 4+ Months</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4-6 orders per month on average</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3375">
                <a:tc>
                  <a:txBody>
                    <a:bodyPr/>
                    <a:lstStyle/>
                    <a:p>
                      <a:pPr indent="0" lvl="0" marL="0" rtl="0" algn="l">
                        <a:lnSpc>
                          <a:spcPct val="115000"/>
                        </a:lnSpc>
                        <a:spcBef>
                          <a:spcPts val="0"/>
                        </a:spcBef>
                        <a:spcAft>
                          <a:spcPts val="0"/>
                        </a:spcAft>
                        <a:buNone/>
                      </a:pPr>
                      <a:r>
                        <a:rPr b="1" lang="en" sz="900">
                          <a:solidFill>
                            <a:schemeClr val="lt1"/>
                          </a:solidFill>
                          <a:latin typeface="Proxima Nova"/>
                          <a:ea typeface="Proxima Nova"/>
                          <a:cs typeface="Proxima Nova"/>
                          <a:sym typeface="Proxima Nova"/>
                        </a:rPr>
                        <a:t>Low Net Saver</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262</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roxima Nova"/>
                          <a:ea typeface="Proxima Nova"/>
                          <a:cs typeface="Proxima Nova"/>
                          <a:sym typeface="Proxima Nova"/>
                        </a:rPr>
                        <a:t>6.5%</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roxima Nova"/>
                          <a:ea typeface="Proxima Nova"/>
                          <a:cs typeface="Proxima Nova"/>
                          <a:sym typeface="Proxima Nova"/>
                        </a:rPr>
                        <a:t>Paid 4+ Months</a:t>
                      </a:r>
                      <a:endParaRPr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2-4 orders per month on average</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3375">
                <a:tc>
                  <a:txBody>
                    <a:bodyPr/>
                    <a:lstStyle/>
                    <a:p>
                      <a:pPr indent="0" lvl="0" marL="0" rtl="0" algn="l">
                        <a:lnSpc>
                          <a:spcPct val="115000"/>
                        </a:lnSpc>
                        <a:spcBef>
                          <a:spcPts val="0"/>
                        </a:spcBef>
                        <a:spcAft>
                          <a:spcPts val="0"/>
                        </a:spcAft>
                        <a:buNone/>
                      </a:pPr>
                      <a:r>
                        <a:rPr b="1" lang="en" sz="900">
                          <a:solidFill>
                            <a:schemeClr val="lt1"/>
                          </a:solidFill>
                          <a:latin typeface="Proxima Nova"/>
                          <a:ea typeface="Proxima Nova"/>
                          <a:cs typeface="Proxima Nova"/>
                          <a:sym typeface="Proxima Nova"/>
                        </a:rPr>
                        <a:t>Net Loser</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303</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roxima Nova"/>
                          <a:ea typeface="Proxima Nova"/>
                          <a:cs typeface="Proxima Nova"/>
                          <a:sym typeface="Proxima Nova"/>
                        </a:rPr>
                        <a:t>13%</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roxima Nova"/>
                          <a:ea typeface="Proxima Nova"/>
                          <a:cs typeface="Proxima Nova"/>
                          <a:sym typeface="Proxima Nova"/>
                        </a:rPr>
                        <a:t>Paid 4+ Months</a:t>
                      </a:r>
                      <a:endParaRPr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&lt;2 orders per month on average</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3375">
                <a:tc>
                  <a:txBody>
                    <a:bodyPr/>
                    <a:lstStyle/>
                    <a:p>
                      <a:pPr indent="0" lvl="0" marL="0" rtl="0" algn="l">
                        <a:lnSpc>
                          <a:spcPct val="115000"/>
                        </a:lnSpc>
                        <a:spcBef>
                          <a:spcPts val="0"/>
                        </a:spcBef>
                        <a:spcAft>
                          <a:spcPts val="0"/>
                        </a:spcAft>
                        <a:buNone/>
                      </a:pPr>
                      <a:r>
                        <a:rPr b="1" lang="en" sz="900">
                          <a:solidFill>
                            <a:schemeClr val="lt1"/>
                          </a:solidFill>
                          <a:latin typeface="Proxima Nova"/>
                          <a:ea typeface="Proxima Nova"/>
                          <a:cs typeface="Proxima Nova"/>
                          <a:sym typeface="Proxima Nova"/>
                        </a:rPr>
                        <a:t>Dormant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164</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roxima Nova"/>
                          <a:ea typeface="Proxima Nova"/>
                          <a:cs typeface="Proxima Nova"/>
                          <a:sym typeface="Proxima Nova"/>
                        </a:rPr>
                        <a:t>13%</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dk1"/>
                          </a:solidFill>
                          <a:latin typeface="Proxima Nova"/>
                          <a:ea typeface="Proxima Nova"/>
                          <a:cs typeface="Proxima Nova"/>
                          <a:sym typeface="Proxima Nova"/>
                        </a:rPr>
                        <a:t>Paid 4+ Months</a:t>
                      </a:r>
                      <a:endParaRPr sz="900">
                        <a:solidFill>
                          <a:schemeClr val="dk1"/>
                        </a:solidFill>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No orders past 30 days</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3375">
                <a:tc>
                  <a:txBody>
                    <a:bodyPr/>
                    <a:lstStyle/>
                    <a:p>
                      <a:pPr indent="0" lvl="0" marL="0" rtl="0" algn="l">
                        <a:lnSpc>
                          <a:spcPct val="115000"/>
                        </a:lnSpc>
                        <a:spcBef>
                          <a:spcPts val="0"/>
                        </a:spcBef>
                        <a:spcAft>
                          <a:spcPts val="0"/>
                        </a:spcAft>
                        <a:buNone/>
                      </a:pPr>
                      <a:r>
                        <a:rPr b="1" lang="en" sz="900">
                          <a:latin typeface="Proxima Nova"/>
                          <a:ea typeface="Proxima Nova"/>
                          <a:cs typeface="Proxima Nova"/>
                          <a:sym typeface="Proxima Nova"/>
                        </a:rPr>
                        <a:t>Early Paid Subs</a:t>
                      </a:r>
                      <a:endParaRPr b="1"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1F0F6">
                        <a:alpha val="62690"/>
                      </a:srgbClr>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285</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roxima Nova"/>
                          <a:ea typeface="Proxima Nova"/>
                          <a:cs typeface="Proxima Nova"/>
                          <a:sym typeface="Proxima Nova"/>
                        </a:rPr>
                        <a:t>25.1%</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roxima Nova"/>
                          <a:ea typeface="Proxima Nova"/>
                          <a:cs typeface="Proxima Nova"/>
                          <a:sym typeface="Proxima Nova"/>
                        </a:rPr>
                        <a:t>Paid months 1-3</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900">
                          <a:solidFill>
                            <a:schemeClr val="dk1"/>
                          </a:solidFill>
                          <a:latin typeface="Proxima Nova"/>
                          <a:ea typeface="Proxima Nova"/>
                          <a:cs typeface="Proxima Nova"/>
                          <a:sym typeface="Proxima Nova"/>
                        </a:rPr>
                        <a:t>Paid months 1-3</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3375">
                <a:tc>
                  <a:txBody>
                    <a:bodyPr/>
                    <a:lstStyle/>
                    <a:p>
                      <a:pPr indent="0" lvl="0" marL="0" rtl="0" algn="l">
                        <a:lnSpc>
                          <a:spcPct val="115000"/>
                        </a:lnSpc>
                        <a:spcBef>
                          <a:spcPts val="0"/>
                        </a:spcBef>
                        <a:spcAft>
                          <a:spcPts val="0"/>
                        </a:spcAft>
                        <a:buNone/>
                      </a:pPr>
                      <a:r>
                        <a:rPr b="1" lang="en" sz="900">
                          <a:latin typeface="Proxima Nova"/>
                          <a:ea typeface="Proxima Nova"/>
                          <a:cs typeface="Proxima Nova"/>
                          <a:sym typeface="Proxima Nova"/>
                        </a:rPr>
                        <a:t>Trial Cx</a:t>
                      </a:r>
                      <a:endParaRPr b="1"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1F0F6">
                        <a:alpha val="62690"/>
                      </a:srgbClr>
                    </a:solidFill>
                  </a:tcPr>
                </a:tc>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292</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roxima Nova"/>
                          <a:ea typeface="Proxima Nova"/>
                          <a:cs typeface="Proxima Nova"/>
                          <a:sym typeface="Proxima Nova"/>
                        </a:rPr>
                        <a:t>9.7%</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roxima Nova"/>
                          <a:ea typeface="Proxima Nova"/>
                          <a:cs typeface="Proxima Nova"/>
                          <a:sym typeface="Proxima Nova"/>
                        </a:rPr>
                        <a:t>In Trial</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900">
                          <a:solidFill>
                            <a:schemeClr val="dk1"/>
                          </a:solidFill>
                          <a:latin typeface="Proxima Nova"/>
                          <a:ea typeface="Proxima Nova"/>
                          <a:cs typeface="Proxima Nova"/>
                          <a:sym typeface="Proxima Nova"/>
                        </a:rPr>
                        <a:t>In Trial</a:t>
                      </a:r>
                      <a:endParaRPr sz="9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26" name="Google Shape;126;p22"/>
          <p:cNvSpPr txBox="1"/>
          <p:nvPr/>
        </p:nvSpPr>
        <p:spPr>
          <a:xfrm>
            <a:off x="451875" y="1076225"/>
            <a:ext cx="80379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Proxima Nova"/>
                <a:ea typeface="Proxima Nova"/>
                <a:cs typeface="Proxima Nova"/>
                <a:sym typeface="Proxima Nova"/>
              </a:rPr>
              <a:t>Segments were developed based on the tenure with DashPass and their ordering frequency:</a:t>
            </a:r>
            <a:endParaRPr b="1" sz="1200">
              <a:solidFill>
                <a:srgbClr val="666666"/>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2" name="Google Shape;132;p23"/>
          <p:cNvSpPr txBox="1"/>
          <p:nvPr/>
        </p:nvSpPr>
        <p:spPr>
          <a:xfrm>
            <a:off x="472725" y="652950"/>
            <a:ext cx="72138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700">
                <a:solidFill>
                  <a:srgbClr val="FFFFFF"/>
                </a:solidFill>
                <a:latin typeface="Proxima Nova"/>
                <a:ea typeface="Proxima Nova"/>
                <a:cs typeface="Proxima Nova"/>
                <a:sym typeface="Proxima Nova"/>
              </a:rPr>
              <a:t>How do DashPass segments differ in perceptions?</a:t>
            </a:r>
            <a:endParaRPr sz="4700">
              <a:solidFill>
                <a:srgbClr val="FFFFFF"/>
              </a:solidFill>
              <a:latin typeface="Proxima Nova"/>
              <a:ea typeface="Proxima Nova"/>
              <a:cs typeface="Proxima Nova"/>
              <a:sym typeface="Proxima Nova"/>
            </a:endParaRPr>
          </a:p>
        </p:txBody>
      </p:sp>
      <p:pic>
        <p:nvPicPr>
          <p:cNvPr id="133" name="Google Shape;133;p23"/>
          <p:cNvPicPr preferRelativeResize="0"/>
          <p:nvPr/>
        </p:nvPicPr>
        <p:blipFill>
          <a:blip r:embed="rId3">
            <a:alphaModFix/>
          </a:blip>
          <a:stretch>
            <a:fillRect/>
          </a:stretch>
        </p:blipFill>
        <p:spPr>
          <a:xfrm>
            <a:off x="5204100" y="2964925"/>
            <a:ext cx="2523025" cy="150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24"/>
          <p:cNvSpPr txBox="1"/>
          <p:nvPr/>
        </p:nvSpPr>
        <p:spPr>
          <a:xfrm>
            <a:off x="158500" y="92485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latin typeface="Proxima Nova"/>
                <a:ea typeface="Proxima Nova"/>
                <a:cs typeface="Proxima Nova"/>
                <a:sym typeface="Proxima Nova"/>
              </a:rPr>
              <a:t>Awareness of DashPass Benefits</a:t>
            </a:r>
            <a:endParaRPr b="1" sz="1800">
              <a:solidFill>
                <a:srgbClr val="666666"/>
              </a:solidFill>
              <a:latin typeface="Proxima Nova"/>
              <a:ea typeface="Proxima Nova"/>
              <a:cs typeface="Proxima Nova"/>
              <a:sym typeface="Proxima Nova"/>
            </a:endParaRPr>
          </a:p>
        </p:txBody>
      </p:sp>
      <p:pic>
        <p:nvPicPr>
          <p:cNvPr id="140" name="Google Shape;140;p24"/>
          <p:cNvPicPr preferRelativeResize="0"/>
          <p:nvPr/>
        </p:nvPicPr>
        <p:blipFill>
          <a:blip r:embed="rId3">
            <a:alphaModFix/>
          </a:blip>
          <a:stretch>
            <a:fillRect/>
          </a:stretch>
        </p:blipFill>
        <p:spPr>
          <a:xfrm>
            <a:off x="228600" y="1337600"/>
            <a:ext cx="5632776" cy="3482926"/>
          </a:xfrm>
          <a:prstGeom prst="rect">
            <a:avLst/>
          </a:prstGeom>
          <a:noFill/>
          <a:ln>
            <a:noFill/>
          </a:ln>
        </p:spPr>
      </p:pic>
      <p:graphicFrame>
        <p:nvGraphicFramePr>
          <p:cNvPr id="141" name="Google Shape;141;p24"/>
          <p:cNvGraphicFramePr/>
          <p:nvPr/>
        </p:nvGraphicFramePr>
        <p:xfrm>
          <a:off x="5997525" y="1205513"/>
          <a:ext cx="3000000" cy="3000000"/>
        </p:xfrm>
        <a:graphic>
          <a:graphicData uri="http://schemas.openxmlformats.org/drawingml/2006/table">
            <a:tbl>
              <a:tblPr>
                <a:noFill/>
                <a:tableStyleId>{794D1563-AE1A-4CEC-8E75-9A2524978D7A}</a:tableStyleId>
              </a:tblPr>
              <a:tblGrid>
                <a:gridCol w="1224650"/>
              </a:tblGrid>
              <a:tr h="375500">
                <a:tc>
                  <a:txBody>
                    <a:bodyPr/>
                    <a:lstStyle/>
                    <a:p>
                      <a:pPr indent="0" lvl="0" marL="0" rtl="0" algn="ctr">
                        <a:lnSpc>
                          <a:spcPct val="115000"/>
                        </a:lnSpc>
                        <a:spcBef>
                          <a:spcPts val="0"/>
                        </a:spcBef>
                        <a:spcAft>
                          <a:spcPts val="0"/>
                        </a:spcAft>
                        <a:buNone/>
                      </a:pPr>
                      <a:r>
                        <a:rPr b="1" lang="en" sz="900">
                          <a:solidFill>
                            <a:schemeClr val="lt1"/>
                          </a:solidFill>
                          <a:latin typeface="Proxima Nova"/>
                          <a:ea typeface="Proxima Nova"/>
                          <a:cs typeface="Proxima Nova"/>
                          <a:sym typeface="Proxima Nova"/>
                        </a:rPr>
                        <a:t>Trial Cx</a:t>
                      </a:r>
                      <a:endParaRPr b="1" sz="9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EDFE9"/>
                    </a:solidFill>
                  </a:tcPr>
                </a:tc>
              </a:tr>
              <a:tr h="287325">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93%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7325">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46%↓</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7325">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18%↓</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7325">
                <a:tc>
                  <a:txBody>
                    <a:bodyPr/>
                    <a:lstStyle/>
                    <a:p>
                      <a:pPr indent="0" lvl="0" marL="0" rtl="0" algn="ctr">
                        <a:lnSpc>
                          <a:spcPct val="115000"/>
                        </a:lnSpc>
                        <a:spcBef>
                          <a:spcPts val="0"/>
                        </a:spcBef>
                        <a:spcAft>
                          <a:spcPts val="0"/>
                        </a:spcAft>
                        <a:buNone/>
                      </a:pPr>
                      <a:r>
                        <a:rPr b="1" lang="en" sz="900">
                          <a:solidFill>
                            <a:srgbClr val="FF0000"/>
                          </a:solidFill>
                          <a:latin typeface="Proxima Nova"/>
                          <a:ea typeface="Proxima Nova"/>
                          <a:cs typeface="Proxima Nova"/>
                          <a:sym typeface="Proxima Nova"/>
                        </a:rPr>
                        <a:t>12%↓</a:t>
                      </a:r>
                      <a:endParaRPr b="1" sz="9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7325">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6%</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7325">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5%</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7325">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3%</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7325">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4%</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7325">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2%</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7325">
                <a:tc>
                  <a:txBody>
                    <a:bodyPr/>
                    <a:lstStyle/>
                    <a:p>
                      <a:pPr indent="0" lvl="0" marL="0" rtl="0" algn="ctr">
                        <a:lnSpc>
                          <a:spcPct val="115000"/>
                        </a:lnSpc>
                        <a:spcBef>
                          <a:spcPts val="0"/>
                        </a:spcBef>
                        <a:spcAft>
                          <a:spcPts val="0"/>
                        </a:spcAft>
                        <a:buNone/>
                      </a:pPr>
                      <a:r>
                        <a:rPr lang="en" sz="900">
                          <a:latin typeface="Proxima Nova"/>
                          <a:ea typeface="Proxima Nova"/>
                          <a:cs typeface="Proxima Nova"/>
                          <a:sym typeface="Proxima Nova"/>
                        </a:rPr>
                        <a:t>1%</a:t>
                      </a:r>
                      <a:endParaRPr sz="9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2" name="Google Shape;142;p24"/>
          <p:cNvSpPr txBox="1"/>
          <p:nvPr/>
        </p:nvSpPr>
        <p:spPr>
          <a:xfrm>
            <a:off x="7277675" y="1706875"/>
            <a:ext cx="16506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0000"/>
                </a:solidFill>
                <a:latin typeface="Proxima Nova"/>
                <a:ea typeface="Proxima Nova"/>
                <a:cs typeface="Proxima Nova"/>
                <a:sym typeface="Proxima Nova"/>
              </a:rPr>
              <a:t>No significant differences in awareness among </a:t>
            </a:r>
            <a:r>
              <a:rPr lang="en" sz="1000">
                <a:solidFill>
                  <a:srgbClr val="FF0000"/>
                </a:solidFill>
                <a:latin typeface="Proxima Nova"/>
                <a:ea typeface="Proxima Nova"/>
                <a:cs typeface="Proxima Nova"/>
                <a:sym typeface="Proxima Nova"/>
              </a:rPr>
              <a:t>segments</a:t>
            </a:r>
            <a:r>
              <a:rPr lang="en" sz="1000">
                <a:solidFill>
                  <a:srgbClr val="FF0000"/>
                </a:solidFill>
                <a:latin typeface="Proxima Nova"/>
                <a:ea typeface="Proxima Nova"/>
                <a:cs typeface="Proxima Nova"/>
                <a:sym typeface="Proxima Nova"/>
              </a:rPr>
              <a:t>, </a:t>
            </a:r>
            <a:r>
              <a:rPr lang="en" sz="1000">
                <a:solidFill>
                  <a:srgbClr val="FF0000"/>
                </a:solidFill>
                <a:latin typeface="Proxima Nova"/>
                <a:ea typeface="Proxima Nova"/>
                <a:cs typeface="Proxima Nova"/>
                <a:sym typeface="Proxima Nova"/>
              </a:rPr>
              <a:t>except</a:t>
            </a:r>
            <a:r>
              <a:rPr lang="en" sz="1000">
                <a:solidFill>
                  <a:srgbClr val="FF0000"/>
                </a:solidFill>
                <a:latin typeface="Proxima Nova"/>
                <a:ea typeface="Proxima Nova"/>
                <a:cs typeface="Proxima Nova"/>
                <a:sym typeface="Proxima Nova"/>
              </a:rPr>
              <a:t> for </a:t>
            </a:r>
            <a:r>
              <a:rPr b="1" lang="en" sz="1000">
                <a:solidFill>
                  <a:srgbClr val="FF0000"/>
                </a:solidFill>
                <a:latin typeface="Proxima Nova"/>
                <a:ea typeface="Proxima Nova"/>
                <a:cs typeface="Proxima Nova"/>
                <a:sym typeface="Proxima Nova"/>
              </a:rPr>
              <a:t>trial users</a:t>
            </a:r>
            <a:r>
              <a:rPr lang="en" sz="1000">
                <a:solidFill>
                  <a:srgbClr val="FF0000"/>
                </a:solidFill>
                <a:latin typeface="Proxima Nova"/>
                <a:ea typeface="Proxima Nova"/>
                <a:cs typeface="Proxima Nova"/>
                <a:sym typeface="Proxima Nova"/>
              </a:rPr>
              <a:t> who are </a:t>
            </a:r>
            <a:r>
              <a:rPr b="1" lang="en" sz="1000">
                <a:solidFill>
                  <a:srgbClr val="FF0000"/>
                </a:solidFill>
                <a:latin typeface="Proxima Nova"/>
                <a:ea typeface="Proxima Nova"/>
                <a:cs typeface="Proxima Nova"/>
                <a:sym typeface="Proxima Nova"/>
              </a:rPr>
              <a:t>less likely to be aware of financial benefits outside of $0 delivery</a:t>
            </a:r>
            <a:endParaRPr b="1" sz="1000">
              <a:solidFill>
                <a:srgbClr val="FF0000"/>
              </a:solidFill>
              <a:latin typeface="Proxima Nova"/>
              <a:ea typeface="Proxima Nova"/>
              <a:cs typeface="Proxima Nova"/>
              <a:sym typeface="Proxima Nova"/>
            </a:endParaRPr>
          </a:p>
        </p:txBody>
      </p:sp>
      <p:sp>
        <p:nvSpPr>
          <p:cNvPr id="143" name="Google Shape;143;p24"/>
          <p:cNvSpPr txBox="1"/>
          <p:nvPr/>
        </p:nvSpPr>
        <p:spPr>
          <a:xfrm>
            <a:off x="228600" y="1428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Little knowledge of benefits outside of delivery fees, especially for Trial Cx</a:t>
            </a:r>
            <a:endParaRPr b="1" sz="2200">
              <a:solidFill>
                <a:srgbClr val="666666"/>
              </a:solidFill>
              <a:latin typeface="Proxima Nova"/>
              <a:ea typeface="Proxima Nova"/>
              <a:cs typeface="Proxima Nova"/>
              <a:sym typeface="Proxima Nova"/>
            </a:endParaRPr>
          </a:p>
        </p:txBody>
      </p:sp>
      <p:sp>
        <p:nvSpPr>
          <p:cNvPr id="144" name="Google Shape;144;p24"/>
          <p:cNvSpPr txBox="1"/>
          <p:nvPr/>
        </p:nvSpPr>
        <p:spPr>
          <a:xfrm>
            <a:off x="108550" y="47215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Which of the following do you receive as a DashPass member? </a:t>
            </a:r>
            <a:r>
              <a:rPr i="1" lang="en" sz="600">
                <a:solidFill>
                  <a:srgbClr val="222222"/>
                </a:solidFill>
                <a:latin typeface="Proxima Nova"/>
                <a:ea typeface="Proxima Nova"/>
                <a:cs typeface="Proxima Nova"/>
                <a:sym typeface="Proxima Nova"/>
              </a:rPr>
              <a:t>Please select all that apply.</a:t>
            </a:r>
            <a:endParaRPr i="1"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idx="12" type="sldNum"/>
          </p:nvPr>
        </p:nvSpPr>
        <p:spPr>
          <a:xfrm>
            <a:off x="79462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25"/>
          <p:cNvSpPr txBox="1"/>
          <p:nvPr/>
        </p:nvSpPr>
        <p:spPr>
          <a:xfrm>
            <a:off x="218950" y="116910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05050"/>
                </a:solidFill>
                <a:latin typeface="Proxima Nova"/>
                <a:ea typeface="Proxima Nova"/>
                <a:cs typeface="Proxima Nova"/>
                <a:sym typeface="Proxima Nova"/>
              </a:rPr>
              <a:t>Reasons why first signed up for DashPass </a:t>
            </a:r>
            <a:endParaRPr b="1" sz="1800">
              <a:solidFill>
                <a:srgbClr val="505050"/>
              </a:solidFill>
              <a:latin typeface="Proxima Nova"/>
              <a:ea typeface="Proxima Nova"/>
              <a:cs typeface="Proxima Nova"/>
              <a:sym typeface="Proxima Nova"/>
            </a:endParaRPr>
          </a:p>
        </p:txBody>
      </p:sp>
      <p:pic>
        <p:nvPicPr>
          <p:cNvPr id="151" name="Google Shape;151;p25"/>
          <p:cNvPicPr preferRelativeResize="0"/>
          <p:nvPr/>
        </p:nvPicPr>
        <p:blipFill>
          <a:blip r:embed="rId3">
            <a:alphaModFix/>
          </a:blip>
          <a:stretch>
            <a:fillRect/>
          </a:stretch>
        </p:blipFill>
        <p:spPr>
          <a:xfrm>
            <a:off x="161775" y="1537300"/>
            <a:ext cx="4893225" cy="3490500"/>
          </a:xfrm>
          <a:prstGeom prst="rect">
            <a:avLst/>
          </a:prstGeom>
          <a:noFill/>
          <a:ln>
            <a:noFill/>
          </a:ln>
        </p:spPr>
      </p:pic>
      <p:sp>
        <p:nvSpPr>
          <p:cNvPr id="152" name="Google Shape;152;p25"/>
          <p:cNvSpPr txBox="1"/>
          <p:nvPr/>
        </p:nvSpPr>
        <p:spPr>
          <a:xfrm>
            <a:off x="218950" y="11405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Interest in DashPass primarily driven by $0 delivery fees &amp; existing ordering behaviors</a:t>
            </a:r>
            <a:endParaRPr b="1" sz="2200">
              <a:solidFill>
                <a:srgbClr val="666666"/>
              </a:solidFill>
              <a:latin typeface="Proxima Nova"/>
              <a:ea typeface="Proxima Nova"/>
              <a:cs typeface="Proxima Nova"/>
              <a:sym typeface="Proxima Nova"/>
            </a:endParaRPr>
          </a:p>
        </p:txBody>
      </p:sp>
      <p:graphicFrame>
        <p:nvGraphicFramePr>
          <p:cNvPr id="153" name="Google Shape;153;p25"/>
          <p:cNvGraphicFramePr/>
          <p:nvPr/>
        </p:nvGraphicFramePr>
        <p:xfrm>
          <a:off x="124100" y="1000400"/>
          <a:ext cx="3000000" cy="3000000"/>
        </p:xfrm>
        <a:graphic>
          <a:graphicData uri="http://schemas.openxmlformats.org/drawingml/2006/table">
            <a:tbl>
              <a:tblPr>
                <a:noFill/>
                <a:tableStyleId>{794D1563-AE1A-4CEC-8E75-9A2524978D7A}</a:tableStyleId>
              </a:tblPr>
              <a:tblGrid>
                <a:gridCol w="4995800"/>
                <a:gridCol w="464375"/>
                <a:gridCol w="464375"/>
                <a:gridCol w="464375"/>
                <a:gridCol w="464375"/>
                <a:gridCol w="464375"/>
                <a:gridCol w="464375"/>
                <a:gridCol w="464375"/>
                <a:gridCol w="464375"/>
              </a:tblGrid>
              <a:tr h="746575">
                <a:tc>
                  <a:txBody>
                    <a:bodyPr/>
                    <a:lstStyle/>
                    <a:p>
                      <a:pPr indent="0" lvl="0" marL="0" rtl="0" algn="l">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chemeClr val="lt1"/>
                          </a:solidFill>
                          <a:latin typeface="Proxima Nova"/>
                          <a:ea typeface="Proxima Nova"/>
                          <a:cs typeface="Proxima Nova"/>
                          <a:sym typeface="Proxima Nova"/>
                        </a:rPr>
                        <a:t>Power Cx</a:t>
                      </a:r>
                      <a:endParaRPr b="1" sz="8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 sz="800">
                          <a:solidFill>
                            <a:schemeClr val="lt1"/>
                          </a:solidFill>
                          <a:latin typeface="Proxima Nova"/>
                          <a:ea typeface="Proxima Nova"/>
                          <a:cs typeface="Proxima Nova"/>
                          <a:sym typeface="Proxima Nova"/>
                        </a:rPr>
                        <a:t>Habit Cx</a:t>
                      </a:r>
                      <a:endParaRPr b="1" sz="8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 sz="800">
                          <a:solidFill>
                            <a:schemeClr val="lt1"/>
                          </a:solidFill>
                          <a:latin typeface="Proxima Nova"/>
                          <a:ea typeface="Proxima Nova"/>
                          <a:cs typeface="Proxima Nova"/>
                          <a:sym typeface="Proxima Nova"/>
                        </a:rPr>
                        <a:t>Core Net Saver</a:t>
                      </a:r>
                      <a:endParaRPr b="1" sz="800">
                        <a:solidFill>
                          <a:schemeClr val="lt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Low Net Saver</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Net Loser</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Dormant Cx</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Early Paid Subs</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c>
                  <a:txBody>
                    <a:bodyPr/>
                    <a:lstStyle/>
                    <a:p>
                      <a:pPr indent="0" lvl="0" marL="0" rtl="0" algn="ctr">
                        <a:lnSpc>
                          <a:spcPct val="115000"/>
                        </a:lnSpc>
                        <a:spcBef>
                          <a:spcPts val="0"/>
                        </a:spcBef>
                        <a:spcAft>
                          <a:spcPts val="0"/>
                        </a:spcAft>
                        <a:buNone/>
                      </a:pPr>
                      <a:r>
                        <a:rPr b="1" lang="en" sz="800">
                          <a:latin typeface="Proxima Nova"/>
                          <a:ea typeface="Proxima Nova"/>
                          <a:cs typeface="Proxima Nova"/>
                          <a:sym typeface="Proxima Nova"/>
                        </a:rPr>
                        <a:t>Trial Cx</a:t>
                      </a:r>
                      <a:endParaRPr b="1"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0000"/>
                          </a:solidFill>
                          <a:latin typeface="Proxima Nova"/>
                          <a:ea typeface="Proxima Nova"/>
                          <a:cs typeface="Proxima Nova"/>
                          <a:sym typeface="Proxima Nova"/>
                        </a:rPr>
                        <a:t>50%↓</a:t>
                      </a:r>
                      <a:endParaRPr b="1" sz="8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70%↑</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57%↑</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62%↑</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50%</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40%</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FF0000"/>
                          </a:solidFill>
                          <a:latin typeface="Proxima Nova"/>
                          <a:ea typeface="Proxima Nova"/>
                          <a:cs typeface="Proxima Nova"/>
                          <a:sym typeface="Proxima Nova"/>
                        </a:rPr>
                        <a:t>30%↓</a:t>
                      </a:r>
                      <a:endParaRPr b="1" sz="800">
                        <a:solidFill>
                          <a:srgbClr val="FF0000"/>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50%↑</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40%</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25%</a:t>
                      </a:r>
                      <a:endParaRPr sz="8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solidFill>
                            <a:schemeClr val="dk1"/>
                          </a:solidFill>
                          <a:latin typeface="Proxima Nova"/>
                          <a:ea typeface="Proxima Nova"/>
                          <a:cs typeface="Proxima Nova"/>
                          <a:sym typeface="Proxima Nova"/>
                        </a:rPr>
                        <a:t>33%</a:t>
                      </a:r>
                      <a:endParaRPr sz="800">
                        <a:solidFill>
                          <a:schemeClr val="dk1"/>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57%↑</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38761D"/>
                          </a:solidFill>
                          <a:latin typeface="Proxima Nova"/>
                          <a:ea typeface="Proxima Nova"/>
                          <a:cs typeface="Proxima Nova"/>
                          <a:sym typeface="Proxima Nova"/>
                        </a:rPr>
                        <a:t>30%↑</a:t>
                      </a:r>
                      <a:endParaRPr b="1" sz="800">
                        <a:solidFill>
                          <a:srgbClr val="38761D"/>
                        </a:solidFill>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17%</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19%</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6%</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8%</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10%</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1%</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2075">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3%</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5%</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4%</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Proxima Nova"/>
                          <a:ea typeface="Proxima Nova"/>
                          <a:cs typeface="Proxima Nova"/>
                          <a:sym typeface="Proxima Nova"/>
                        </a:rPr>
                        <a:t>2%</a:t>
                      </a:r>
                      <a:endParaRPr sz="800">
                        <a:latin typeface="Proxima Nova"/>
                        <a:ea typeface="Proxima Nova"/>
                        <a:cs typeface="Proxima Nova"/>
                        <a:sym typeface="Proxima Nova"/>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54" name="Google Shape;154;p25"/>
          <p:cNvSpPr txBox="1"/>
          <p:nvPr/>
        </p:nvSpPr>
        <p:spPr>
          <a:xfrm>
            <a:off x="54275" y="473942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Why did you first sign up for DashPass?</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26"/>
          <p:cNvSpPr txBox="1"/>
          <p:nvPr/>
        </p:nvSpPr>
        <p:spPr>
          <a:xfrm>
            <a:off x="331475" y="246500"/>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All segments are fairly satisfied with DashPass with lowest satisfaction among Dormant Cx</a:t>
            </a:r>
            <a:endParaRPr b="1" sz="2200">
              <a:solidFill>
                <a:srgbClr val="666666"/>
              </a:solidFill>
              <a:latin typeface="Proxima Nova"/>
              <a:ea typeface="Proxima Nova"/>
              <a:cs typeface="Proxima Nova"/>
              <a:sym typeface="Proxima Nova"/>
            </a:endParaRPr>
          </a:p>
        </p:txBody>
      </p:sp>
      <p:pic>
        <p:nvPicPr>
          <p:cNvPr id="161" name="Google Shape;161;p26" title="Satisfaction with DashPass"/>
          <p:cNvPicPr preferRelativeResize="0"/>
          <p:nvPr/>
        </p:nvPicPr>
        <p:blipFill>
          <a:blip r:embed="rId3">
            <a:alphaModFix/>
          </a:blip>
          <a:stretch>
            <a:fillRect/>
          </a:stretch>
        </p:blipFill>
        <p:spPr>
          <a:xfrm>
            <a:off x="152400" y="1196175"/>
            <a:ext cx="4160469" cy="3467050"/>
          </a:xfrm>
          <a:prstGeom prst="rect">
            <a:avLst/>
          </a:prstGeom>
          <a:noFill/>
          <a:ln>
            <a:noFill/>
          </a:ln>
        </p:spPr>
      </p:pic>
      <p:grpSp>
        <p:nvGrpSpPr>
          <p:cNvPr id="162" name="Google Shape;162;p26"/>
          <p:cNvGrpSpPr/>
          <p:nvPr/>
        </p:nvGrpSpPr>
        <p:grpSpPr>
          <a:xfrm>
            <a:off x="222924" y="1631837"/>
            <a:ext cx="1284244" cy="3026278"/>
            <a:chOff x="206325" y="1828800"/>
            <a:chExt cx="1584900" cy="3141900"/>
          </a:xfrm>
        </p:grpSpPr>
        <p:sp>
          <p:nvSpPr>
            <p:cNvPr id="163" name="Google Shape;163;p26"/>
            <p:cNvSpPr/>
            <p:nvPr/>
          </p:nvSpPr>
          <p:spPr>
            <a:xfrm>
              <a:off x="206325" y="1828800"/>
              <a:ext cx="1584900" cy="314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txBox="1"/>
            <p:nvPr/>
          </p:nvSpPr>
          <p:spPr>
            <a:xfrm>
              <a:off x="562700" y="2113702"/>
              <a:ext cx="947100" cy="4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990000"/>
                  </a:solidFill>
                  <a:latin typeface="Proxima Nova"/>
                  <a:ea typeface="Proxima Nova"/>
                  <a:cs typeface="Proxima Nova"/>
                  <a:sym typeface="Proxima Nova"/>
                </a:rPr>
                <a:t>Extremely </a:t>
              </a:r>
              <a:r>
                <a:rPr b="1" lang="en" sz="800">
                  <a:solidFill>
                    <a:srgbClr val="990000"/>
                  </a:solidFill>
                  <a:latin typeface="Proxima Nova"/>
                  <a:ea typeface="Proxima Nova"/>
                  <a:cs typeface="Proxima Nova"/>
                  <a:sym typeface="Proxima Nova"/>
                </a:rPr>
                <a:t>Satisfied</a:t>
              </a:r>
              <a:endParaRPr b="1" sz="400">
                <a:solidFill>
                  <a:srgbClr val="990000"/>
                </a:solidFill>
                <a:latin typeface="Proxima Nova"/>
                <a:ea typeface="Proxima Nova"/>
                <a:cs typeface="Proxima Nova"/>
                <a:sym typeface="Proxima Nova"/>
              </a:endParaRPr>
            </a:p>
          </p:txBody>
        </p:sp>
        <p:sp>
          <p:nvSpPr>
            <p:cNvPr id="165" name="Google Shape;165;p26"/>
            <p:cNvSpPr txBox="1"/>
            <p:nvPr/>
          </p:nvSpPr>
          <p:spPr>
            <a:xfrm>
              <a:off x="562700" y="3308839"/>
              <a:ext cx="1127700" cy="4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CC0000"/>
                  </a:solidFill>
                  <a:latin typeface="Proxima Nova"/>
                  <a:ea typeface="Proxima Nova"/>
                  <a:cs typeface="Proxima Nova"/>
                  <a:sym typeface="Proxima Nova"/>
                </a:rPr>
                <a:t>Somewhat Satisfied</a:t>
              </a:r>
              <a:endParaRPr b="1" sz="400">
                <a:solidFill>
                  <a:srgbClr val="CC0000"/>
                </a:solidFill>
                <a:latin typeface="Proxima Nova"/>
                <a:ea typeface="Proxima Nova"/>
                <a:cs typeface="Proxima Nova"/>
                <a:sym typeface="Proxima Nova"/>
              </a:endParaRPr>
            </a:p>
          </p:txBody>
        </p:sp>
        <p:sp>
          <p:nvSpPr>
            <p:cNvPr id="166" name="Google Shape;166;p26"/>
            <p:cNvSpPr txBox="1"/>
            <p:nvPr/>
          </p:nvSpPr>
          <p:spPr>
            <a:xfrm>
              <a:off x="562707" y="3957347"/>
              <a:ext cx="1228500" cy="4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666666"/>
                  </a:solidFill>
                  <a:latin typeface="Proxima Nova"/>
                  <a:ea typeface="Proxima Nova"/>
                  <a:cs typeface="Proxima Nova"/>
                  <a:sym typeface="Proxima Nova"/>
                </a:rPr>
                <a:t>Neither Satisfied nor dissatisfied</a:t>
              </a:r>
              <a:endParaRPr b="1" sz="400">
                <a:solidFill>
                  <a:srgbClr val="666666"/>
                </a:solidFill>
                <a:latin typeface="Proxima Nova"/>
                <a:ea typeface="Proxima Nova"/>
                <a:cs typeface="Proxima Nova"/>
                <a:sym typeface="Proxima Nova"/>
              </a:endParaRPr>
            </a:p>
          </p:txBody>
        </p:sp>
        <p:sp>
          <p:nvSpPr>
            <p:cNvPr id="167" name="Google Shape;167;p26"/>
            <p:cNvSpPr txBox="1"/>
            <p:nvPr/>
          </p:nvSpPr>
          <p:spPr>
            <a:xfrm>
              <a:off x="562700" y="4232125"/>
              <a:ext cx="1127700" cy="4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B7B7B7"/>
                  </a:solidFill>
                  <a:latin typeface="Proxima Nova"/>
                  <a:ea typeface="Proxima Nova"/>
                  <a:cs typeface="Proxima Nova"/>
                  <a:sym typeface="Proxima Nova"/>
                </a:rPr>
                <a:t>Somewhat Dissatisfied</a:t>
              </a:r>
              <a:endParaRPr b="1" sz="400">
                <a:solidFill>
                  <a:srgbClr val="B7B7B7"/>
                </a:solidFill>
                <a:latin typeface="Proxima Nova"/>
                <a:ea typeface="Proxima Nova"/>
                <a:cs typeface="Proxima Nova"/>
                <a:sym typeface="Proxima Nova"/>
              </a:endParaRPr>
            </a:p>
          </p:txBody>
        </p:sp>
        <p:sp>
          <p:nvSpPr>
            <p:cNvPr id="168" name="Google Shape;168;p26"/>
            <p:cNvSpPr txBox="1"/>
            <p:nvPr/>
          </p:nvSpPr>
          <p:spPr>
            <a:xfrm>
              <a:off x="562700" y="4497075"/>
              <a:ext cx="1127700" cy="4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CCCCCC"/>
                  </a:solidFill>
                  <a:latin typeface="Proxima Nova"/>
                  <a:ea typeface="Proxima Nova"/>
                  <a:cs typeface="Proxima Nova"/>
                  <a:sym typeface="Proxima Nova"/>
                </a:rPr>
                <a:t>Extremely Dissatisfied</a:t>
              </a:r>
              <a:endParaRPr b="1" sz="400">
                <a:solidFill>
                  <a:srgbClr val="CCCCCC"/>
                </a:solidFill>
                <a:latin typeface="Proxima Nova"/>
                <a:ea typeface="Proxima Nova"/>
                <a:cs typeface="Proxima Nova"/>
                <a:sym typeface="Proxima Nova"/>
              </a:endParaRPr>
            </a:p>
          </p:txBody>
        </p:sp>
      </p:grpSp>
      <p:sp>
        <p:nvSpPr>
          <p:cNvPr id="169" name="Google Shape;169;p26"/>
          <p:cNvSpPr/>
          <p:nvPr/>
        </p:nvSpPr>
        <p:spPr>
          <a:xfrm>
            <a:off x="3450100" y="1735025"/>
            <a:ext cx="1228500" cy="281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txBox="1"/>
          <p:nvPr/>
        </p:nvSpPr>
        <p:spPr>
          <a:xfrm>
            <a:off x="3794777" y="2294700"/>
            <a:ext cx="12285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90000"/>
                </a:solidFill>
                <a:latin typeface="Proxima Nova"/>
                <a:ea typeface="Proxima Nova"/>
                <a:cs typeface="Proxima Nova"/>
                <a:sym typeface="Proxima Nova"/>
              </a:rPr>
              <a:t>79% </a:t>
            </a:r>
            <a:r>
              <a:rPr b="1" lang="en">
                <a:solidFill>
                  <a:schemeClr val="dk1"/>
                </a:solidFill>
                <a:latin typeface="Proxima Nova"/>
                <a:ea typeface="Proxima Nova"/>
                <a:cs typeface="Proxima Nova"/>
                <a:sym typeface="Proxima Nova"/>
              </a:rPr>
              <a:t>Extremely or somewhat satisfied with DashPass</a:t>
            </a:r>
            <a:endParaRPr b="1" sz="1000">
              <a:solidFill>
                <a:schemeClr val="dk1"/>
              </a:solidFill>
              <a:latin typeface="Proxima Nova"/>
              <a:ea typeface="Proxima Nova"/>
              <a:cs typeface="Proxima Nova"/>
              <a:sym typeface="Proxima Nova"/>
            </a:endParaRPr>
          </a:p>
        </p:txBody>
      </p:sp>
      <p:sp>
        <p:nvSpPr>
          <p:cNvPr id="171" name="Google Shape;171;p26"/>
          <p:cNvSpPr/>
          <p:nvPr/>
        </p:nvSpPr>
        <p:spPr>
          <a:xfrm>
            <a:off x="3400875" y="1903825"/>
            <a:ext cx="393900" cy="1594500"/>
          </a:xfrm>
          <a:prstGeom prst="rightBrace">
            <a:avLst>
              <a:gd fmla="val 50000" name="adj1"/>
              <a:gd fmla="val 50000" name="adj2"/>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2" name="Google Shape;172;p26"/>
          <p:cNvGraphicFramePr/>
          <p:nvPr/>
        </p:nvGraphicFramePr>
        <p:xfrm>
          <a:off x="5285150" y="2054088"/>
          <a:ext cx="3000000" cy="3000000"/>
        </p:xfrm>
        <a:graphic>
          <a:graphicData uri="http://schemas.openxmlformats.org/drawingml/2006/table">
            <a:tbl>
              <a:tblPr>
                <a:noFill/>
                <a:tableStyleId>{794D1563-AE1A-4CEC-8E75-9A2524978D7A}</a:tableStyleId>
              </a:tblPr>
              <a:tblGrid>
                <a:gridCol w="802450"/>
                <a:gridCol w="802450"/>
                <a:gridCol w="802450"/>
                <a:gridCol w="802450"/>
              </a:tblGrid>
              <a:tr h="342900">
                <a:tc>
                  <a:txBody>
                    <a:bodyPr/>
                    <a:lstStyle/>
                    <a:p>
                      <a:pPr indent="0" lvl="0" marL="0" rtl="0" algn="ctr">
                        <a:lnSpc>
                          <a:spcPct val="115000"/>
                        </a:lnSpc>
                        <a:spcBef>
                          <a:spcPts val="0"/>
                        </a:spcBef>
                        <a:spcAft>
                          <a:spcPts val="0"/>
                        </a:spcAft>
                        <a:buNone/>
                      </a:pPr>
                      <a:r>
                        <a:rPr lang="en" sz="1000">
                          <a:solidFill>
                            <a:schemeClr val="lt1"/>
                          </a:solidFill>
                          <a:latin typeface="Proxima Nova"/>
                          <a:ea typeface="Proxima Nova"/>
                          <a:cs typeface="Proxima Nova"/>
                          <a:sym typeface="Proxima Nova"/>
                        </a:rPr>
                        <a:t>Power Cx</a:t>
                      </a:r>
                      <a:endParaRPr sz="10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1000">
                          <a:solidFill>
                            <a:schemeClr val="lt1"/>
                          </a:solidFill>
                          <a:latin typeface="Proxima Nova"/>
                          <a:ea typeface="Proxima Nova"/>
                          <a:cs typeface="Proxima Nova"/>
                          <a:sym typeface="Proxima Nova"/>
                        </a:rPr>
                        <a:t>Habit Cx</a:t>
                      </a:r>
                      <a:endParaRPr sz="10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1000">
                          <a:solidFill>
                            <a:schemeClr val="lt1"/>
                          </a:solidFill>
                          <a:latin typeface="Proxima Nova"/>
                          <a:ea typeface="Proxima Nova"/>
                          <a:cs typeface="Proxima Nova"/>
                          <a:sym typeface="Proxima Nova"/>
                        </a:rPr>
                        <a:t>Core Net Saver</a:t>
                      </a:r>
                      <a:endParaRPr sz="1000">
                        <a:solidFill>
                          <a:schemeClr val="lt1"/>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686E"/>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Low Net Saver</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r>
              <a:tr h="200025">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84%</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83%</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84%</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82%</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73" name="Google Shape;173;p26"/>
          <p:cNvGraphicFramePr/>
          <p:nvPr/>
        </p:nvGraphicFramePr>
        <p:xfrm>
          <a:off x="5285150" y="2757488"/>
          <a:ext cx="3000000" cy="3000000"/>
        </p:xfrm>
        <a:graphic>
          <a:graphicData uri="http://schemas.openxmlformats.org/drawingml/2006/table">
            <a:tbl>
              <a:tblPr>
                <a:noFill/>
                <a:tableStyleId>{794D1563-AE1A-4CEC-8E75-9A2524978D7A}</a:tableStyleId>
              </a:tblPr>
              <a:tblGrid>
                <a:gridCol w="802450"/>
                <a:gridCol w="802450"/>
                <a:gridCol w="802450"/>
                <a:gridCol w="802450"/>
              </a:tblGrid>
              <a:tr h="342900">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Net Loser</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Dormant Cx</a:t>
                      </a:r>
                      <a:endParaRPr b="1"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838A">
                        <a:alpha val="41670"/>
                      </a:srgbClr>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Early Paid Subs</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Trial Cx</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1F0F6">
                        <a:alpha val="62690"/>
                      </a:srgbClr>
                    </a:solidFill>
                  </a:tcPr>
                </a:tc>
              </a:tr>
              <a:tr h="200025">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83%</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FF0000"/>
                          </a:solidFill>
                          <a:latin typeface="Proxima Nova"/>
                          <a:ea typeface="Proxima Nova"/>
                          <a:cs typeface="Proxima Nova"/>
                          <a:sym typeface="Proxima Nova"/>
                        </a:rPr>
                        <a:t>70% ↓</a:t>
                      </a:r>
                      <a:endParaRPr b="1" sz="1000">
                        <a:solidFill>
                          <a:srgbClr val="FF0000"/>
                        </a:solidFill>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77%</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Proxima Nova"/>
                          <a:ea typeface="Proxima Nova"/>
                          <a:cs typeface="Proxima Nova"/>
                          <a:sym typeface="Proxima Nova"/>
                        </a:rPr>
                        <a:t>75%</a:t>
                      </a:r>
                      <a:endParaRPr sz="1000">
                        <a:latin typeface="Proxima Nova"/>
                        <a:ea typeface="Proxima Nova"/>
                        <a:cs typeface="Proxima Nova"/>
                        <a:sym typeface="Proxima Nov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74" name="Google Shape;174;p26"/>
          <p:cNvSpPr txBox="1"/>
          <p:nvPr/>
        </p:nvSpPr>
        <p:spPr>
          <a:xfrm>
            <a:off x="108550" y="47215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How would you rate your overall satisfaction with using DoorDash DoorDash Pass?</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80" name="Google Shape;180;p27"/>
          <p:cNvGrpSpPr/>
          <p:nvPr/>
        </p:nvGrpSpPr>
        <p:grpSpPr>
          <a:xfrm>
            <a:off x="595225" y="2954775"/>
            <a:ext cx="1327800" cy="1248000"/>
            <a:chOff x="158700" y="1506975"/>
            <a:chExt cx="1327800" cy="1248000"/>
          </a:xfrm>
        </p:grpSpPr>
        <p:sp>
          <p:nvSpPr>
            <p:cNvPr id="181" name="Google Shape;181;p27"/>
            <p:cNvSpPr/>
            <p:nvPr/>
          </p:nvSpPr>
          <p:spPr>
            <a:xfrm>
              <a:off x="1633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158700" y="1506975"/>
              <a:ext cx="1327800" cy="1248000"/>
            </a:xfrm>
            <a:prstGeom prst="arc">
              <a:avLst>
                <a:gd fmla="val 16329822" name="adj1"/>
                <a:gd fmla="val 7436526" name="adj2"/>
              </a:avLst>
            </a:prstGeom>
            <a:noFill/>
            <a:ln cap="flat" cmpd="sng" w="114300">
              <a:solidFill>
                <a:srgbClr val="008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txBox="1"/>
            <p:nvPr/>
          </p:nvSpPr>
          <p:spPr>
            <a:xfrm>
              <a:off x="211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00838A"/>
                  </a:solidFill>
                  <a:latin typeface="Proxima Nova"/>
                  <a:ea typeface="Proxima Nova"/>
                  <a:cs typeface="Proxima Nova"/>
                  <a:sym typeface="Proxima Nova"/>
                </a:rPr>
                <a:t>67%</a:t>
              </a:r>
              <a:r>
                <a:rPr b="1" lang="en" sz="1000">
                  <a:solidFill>
                    <a:srgbClr val="00838A"/>
                  </a:solidFill>
                  <a:latin typeface="Proxima Nova"/>
                  <a:ea typeface="Proxima Nova"/>
                  <a:cs typeface="Proxima Nova"/>
                  <a:sym typeface="Proxima Nova"/>
                </a:rPr>
                <a:t> </a:t>
              </a:r>
              <a:endParaRPr sz="1300">
                <a:solidFill>
                  <a:srgbClr val="00838A"/>
                </a:solidFill>
                <a:latin typeface="Proxima Nova"/>
                <a:ea typeface="Proxima Nova"/>
                <a:cs typeface="Proxima Nova"/>
                <a:sym typeface="Proxima Nova"/>
              </a:endParaRPr>
            </a:p>
          </p:txBody>
        </p:sp>
      </p:grpSp>
      <p:sp>
        <p:nvSpPr>
          <p:cNvPr id="184" name="Google Shape;184;p27"/>
          <p:cNvSpPr txBox="1"/>
          <p:nvPr/>
        </p:nvSpPr>
        <p:spPr>
          <a:xfrm>
            <a:off x="349375" y="2093400"/>
            <a:ext cx="1819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505050"/>
                </a:solidFill>
                <a:highlight>
                  <a:srgbClr val="FFFFFF"/>
                </a:highlight>
                <a:latin typeface="Proxima Nova"/>
                <a:ea typeface="Proxima Nova"/>
                <a:cs typeface="Proxima Nova"/>
                <a:sym typeface="Proxima Nova"/>
              </a:rPr>
              <a:t>Saved Money</a:t>
            </a:r>
            <a:endParaRPr b="1" sz="1700">
              <a:solidFill>
                <a:srgbClr val="505050"/>
              </a:solidFill>
              <a:latin typeface="Proxima Nova"/>
              <a:ea typeface="Proxima Nova"/>
              <a:cs typeface="Proxima Nova"/>
              <a:sym typeface="Proxima Nova"/>
            </a:endParaRPr>
          </a:p>
        </p:txBody>
      </p:sp>
      <p:grpSp>
        <p:nvGrpSpPr>
          <p:cNvPr id="185" name="Google Shape;185;p27"/>
          <p:cNvGrpSpPr/>
          <p:nvPr/>
        </p:nvGrpSpPr>
        <p:grpSpPr>
          <a:xfrm>
            <a:off x="2809117" y="2954775"/>
            <a:ext cx="1327800" cy="1248000"/>
            <a:chOff x="2520900" y="1506975"/>
            <a:chExt cx="1327800" cy="1248000"/>
          </a:xfrm>
        </p:grpSpPr>
        <p:sp>
          <p:nvSpPr>
            <p:cNvPr id="186" name="Google Shape;186;p27"/>
            <p:cNvSpPr/>
            <p:nvPr/>
          </p:nvSpPr>
          <p:spPr>
            <a:xfrm>
              <a:off x="25255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2520900" y="1506975"/>
              <a:ext cx="1327800" cy="1248000"/>
            </a:xfrm>
            <a:prstGeom prst="arc">
              <a:avLst>
                <a:gd fmla="val 16329822" name="adj1"/>
                <a:gd fmla="val 8423110" name="adj2"/>
              </a:avLst>
            </a:prstGeom>
            <a:noFill/>
            <a:ln cap="flat" cmpd="sng" w="114300">
              <a:solidFill>
                <a:srgbClr val="008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txBox="1"/>
            <p:nvPr/>
          </p:nvSpPr>
          <p:spPr>
            <a:xfrm>
              <a:off x="25732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00838A"/>
                  </a:solidFill>
                  <a:latin typeface="Proxima Nova"/>
                  <a:ea typeface="Proxima Nova"/>
                  <a:cs typeface="Proxima Nova"/>
                  <a:sym typeface="Proxima Nova"/>
                </a:rPr>
                <a:t>70</a:t>
              </a:r>
              <a:r>
                <a:rPr b="1" lang="en" sz="2300">
                  <a:solidFill>
                    <a:srgbClr val="00838A"/>
                  </a:solidFill>
                  <a:latin typeface="Proxima Nova"/>
                  <a:ea typeface="Proxima Nova"/>
                  <a:cs typeface="Proxima Nova"/>
                  <a:sym typeface="Proxima Nova"/>
                </a:rPr>
                <a:t>%</a:t>
              </a:r>
              <a:r>
                <a:rPr b="1" lang="en" sz="1000">
                  <a:solidFill>
                    <a:srgbClr val="00838A"/>
                  </a:solidFill>
                  <a:latin typeface="Proxima Nova"/>
                  <a:ea typeface="Proxima Nova"/>
                  <a:cs typeface="Proxima Nova"/>
                  <a:sym typeface="Proxima Nova"/>
                </a:rPr>
                <a:t> </a:t>
              </a:r>
              <a:endParaRPr sz="1300">
                <a:solidFill>
                  <a:srgbClr val="00838A"/>
                </a:solidFill>
                <a:latin typeface="Proxima Nova"/>
                <a:ea typeface="Proxima Nova"/>
                <a:cs typeface="Proxima Nova"/>
                <a:sym typeface="Proxima Nova"/>
              </a:endParaRPr>
            </a:p>
          </p:txBody>
        </p:sp>
      </p:grpSp>
      <p:sp>
        <p:nvSpPr>
          <p:cNvPr id="189" name="Google Shape;189;p27"/>
          <p:cNvSpPr txBox="1"/>
          <p:nvPr/>
        </p:nvSpPr>
        <p:spPr>
          <a:xfrm>
            <a:off x="2727967" y="2093400"/>
            <a:ext cx="1490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505050"/>
                </a:solidFill>
                <a:highlight>
                  <a:srgbClr val="FFFFFF"/>
                </a:highlight>
                <a:latin typeface="Proxima Nova"/>
                <a:ea typeface="Proxima Nova"/>
                <a:cs typeface="Proxima Nova"/>
                <a:sym typeface="Proxima Nova"/>
              </a:rPr>
              <a:t>Saved Time</a:t>
            </a:r>
            <a:endParaRPr b="1" sz="1700">
              <a:solidFill>
                <a:srgbClr val="505050"/>
              </a:solidFill>
              <a:latin typeface="Proxima Nova"/>
              <a:ea typeface="Proxima Nova"/>
              <a:cs typeface="Proxima Nova"/>
              <a:sym typeface="Proxima Nova"/>
            </a:endParaRPr>
          </a:p>
        </p:txBody>
      </p:sp>
      <p:grpSp>
        <p:nvGrpSpPr>
          <p:cNvPr id="190" name="Google Shape;190;p27"/>
          <p:cNvGrpSpPr/>
          <p:nvPr/>
        </p:nvGrpSpPr>
        <p:grpSpPr>
          <a:xfrm>
            <a:off x="4858308" y="2954775"/>
            <a:ext cx="1327800" cy="1248000"/>
            <a:chOff x="4425900" y="1506975"/>
            <a:chExt cx="1327800" cy="1248000"/>
          </a:xfrm>
        </p:grpSpPr>
        <p:sp>
          <p:nvSpPr>
            <p:cNvPr id="191" name="Google Shape;191;p27"/>
            <p:cNvSpPr/>
            <p:nvPr/>
          </p:nvSpPr>
          <p:spPr>
            <a:xfrm>
              <a:off x="44305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4425900" y="1506975"/>
              <a:ext cx="1327800" cy="1248000"/>
            </a:xfrm>
            <a:prstGeom prst="arc">
              <a:avLst>
                <a:gd fmla="val 16329822" name="adj1"/>
                <a:gd fmla="val 6695449" name="adj2"/>
              </a:avLst>
            </a:prstGeom>
            <a:noFill/>
            <a:ln cap="flat" cmpd="sng" w="114300">
              <a:solidFill>
                <a:srgbClr val="008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txBox="1"/>
            <p:nvPr/>
          </p:nvSpPr>
          <p:spPr>
            <a:xfrm>
              <a:off x="44782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00838A"/>
                  </a:solidFill>
                  <a:latin typeface="Proxima Nova"/>
                  <a:ea typeface="Proxima Nova"/>
                  <a:cs typeface="Proxima Nova"/>
                  <a:sym typeface="Proxima Nova"/>
                </a:rPr>
                <a:t>60</a:t>
              </a:r>
              <a:r>
                <a:rPr b="1" lang="en" sz="2300">
                  <a:solidFill>
                    <a:srgbClr val="00838A"/>
                  </a:solidFill>
                  <a:latin typeface="Proxima Nova"/>
                  <a:ea typeface="Proxima Nova"/>
                  <a:cs typeface="Proxima Nova"/>
                  <a:sym typeface="Proxima Nova"/>
                </a:rPr>
                <a:t>%</a:t>
              </a:r>
              <a:r>
                <a:rPr b="1" lang="en" sz="1000">
                  <a:solidFill>
                    <a:srgbClr val="00838A"/>
                  </a:solidFill>
                  <a:latin typeface="Proxima Nova"/>
                  <a:ea typeface="Proxima Nova"/>
                  <a:cs typeface="Proxima Nova"/>
                  <a:sym typeface="Proxima Nova"/>
                </a:rPr>
                <a:t> </a:t>
              </a:r>
              <a:endParaRPr sz="1300">
                <a:solidFill>
                  <a:srgbClr val="00838A"/>
                </a:solidFill>
                <a:latin typeface="Proxima Nova"/>
                <a:ea typeface="Proxima Nova"/>
                <a:cs typeface="Proxima Nova"/>
                <a:sym typeface="Proxima Nova"/>
              </a:endParaRPr>
            </a:p>
          </p:txBody>
        </p:sp>
      </p:grpSp>
      <p:sp>
        <p:nvSpPr>
          <p:cNvPr id="194" name="Google Shape;194;p27"/>
          <p:cNvSpPr txBox="1"/>
          <p:nvPr/>
        </p:nvSpPr>
        <p:spPr>
          <a:xfrm>
            <a:off x="4777158" y="2008800"/>
            <a:ext cx="1490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505050"/>
                </a:solidFill>
                <a:highlight>
                  <a:srgbClr val="FFFFFF"/>
                </a:highlight>
                <a:latin typeface="Proxima Nova"/>
                <a:ea typeface="Proxima Nova"/>
                <a:cs typeface="Proxima Nova"/>
                <a:sym typeface="Proxima Nova"/>
              </a:rPr>
              <a:t>Positive Dasher Experiences</a:t>
            </a:r>
            <a:endParaRPr b="1" sz="1700">
              <a:solidFill>
                <a:srgbClr val="505050"/>
              </a:solidFill>
              <a:latin typeface="Proxima Nova"/>
              <a:ea typeface="Proxima Nova"/>
              <a:cs typeface="Proxima Nova"/>
              <a:sym typeface="Proxima Nova"/>
            </a:endParaRPr>
          </a:p>
        </p:txBody>
      </p:sp>
      <p:grpSp>
        <p:nvGrpSpPr>
          <p:cNvPr id="195" name="Google Shape;195;p27"/>
          <p:cNvGrpSpPr/>
          <p:nvPr/>
        </p:nvGrpSpPr>
        <p:grpSpPr>
          <a:xfrm>
            <a:off x="6911550" y="2954775"/>
            <a:ext cx="1327800" cy="1248000"/>
            <a:chOff x="7016700" y="1506975"/>
            <a:chExt cx="1327800" cy="1248000"/>
          </a:xfrm>
        </p:grpSpPr>
        <p:sp>
          <p:nvSpPr>
            <p:cNvPr id="196" name="Google Shape;196;p27"/>
            <p:cNvSpPr/>
            <p:nvPr/>
          </p:nvSpPr>
          <p:spPr>
            <a:xfrm>
              <a:off x="70213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7016700" y="1506975"/>
              <a:ext cx="1327800" cy="1248000"/>
            </a:xfrm>
            <a:prstGeom prst="arc">
              <a:avLst>
                <a:gd fmla="val 16329822" name="adj1"/>
                <a:gd fmla="val 3132524" name="adj2"/>
              </a:avLst>
            </a:prstGeom>
            <a:noFill/>
            <a:ln cap="flat" cmpd="sng" w="114300">
              <a:solidFill>
                <a:srgbClr val="008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txBox="1"/>
            <p:nvPr/>
          </p:nvSpPr>
          <p:spPr>
            <a:xfrm>
              <a:off x="7069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00838A"/>
                  </a:solidFill>
                  <a:latin typeface="Proxima Nova"/>
                  <a:ea typeface="Proxima Nova"/>
                  <a:cs typeface="Proxima Nova"/>
                  <a:sym typeface="Proxima Nova"/>
                </a:rPr>
                <a:t>44</a:t>
              </a:r>
              <a:r>
                <a:rPr b="1" lang="en" sz="2300">
                  <a:solidFill>
                    <a:srgbClr val="00838A"/>
                  </a:solidFill>
                  <a:latin typeface="Proxima Nova"/>
                  <a:ea typeface="Proxima Nova"/>
                  <a:cs typeface="Proxima Nova"/>
                  <a:sym typeface="Proxima Nova"/>
                </a:rPr>
                <a:t>%</a:t>
              </a:r>
              <a:r>
                <a:rPr b="1" lang="en" sz="1300">
                  <a:solidFill>
                    <a:srgbClr val="00838A"/>
                  </a:solidFill>
                  <a:latin typeface="Proxima Nova"/>
                  <a:ea typeface="Proxima Nova"/>
                  <a:cs typeface="Proxima Nova"/>
                  <a:sym typeface="Proxima Nova"/>
                </a:rPr>
                <a:t> </a:t>
              </a:r>
              <a:endParaRPr sz="1600">
                <a:solidFill>
                  <a:srgbClr val="00838A"/>
                </a:solidFill>
                <a:latin typeface="Proxima Nova"/>
                <a:ea typeface="Proxima Nova"/>
                <a:cs typeface="Proxima Nova"/>
                <a:sym typeface="Proxima Nova"/>
              </a:endParaRPr>
            </a:p>
          </p:txBody>
        </p:sp>
      </p:grpSp>
      <p:sp>
        <p:nvSpPr>
          <p:cNvPr id="199" name="Google Shape;199;p27"/>
          <p:cNvSpPr txBox="1"/>
          <p:nvPr/>
        </p:nvSpPr>
        <p:spPr>
          <a:xfrm>
            <a:off x="6826350" y="2008800"/>
            <a:ext cx="16506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505050"/>
                </a:solidFill>
                <a:highlight>
                  <a:srgbClr val="FFFFFF"/>
                </a:highlight>
                <a:latin typeface="Proxima Nova"/>
                <a:ea typeface="Proxima Nova"/>
                <a:cs typeface="Proxima Nova"/>
                <a:sym typeface="Proxima Nova"/>
              </a:rPr>
              <a:t>Better Customer Service Experiences</a:t>
            </a:r>
            <a:endParaRPr b="1" sz="1700">
              <a:solidFill>
                <a:srgbClr val="505050"/>
              </a:solidFill>
              <a:latin typeface="Proxima Nova"/>
              <a:ea typeface="Proxima Nova"/>
              <a:cs typeface="Proxima Nova"/>
              <a:sym typeface="Proxima Nova"/>
            </a:endParaRPr>
          </a:p>
        </p:txBody>
      </p:sp>
      <p:sp>
        <p:nvSpPr>
          <p:cNvPr id="200" name="Google Shape;200;p27"/>
          <p:cNvSpPr txBox="1"/>
          <p:nvPr/>
        </p:nvSpPr>
        <p:spPr>
          <a:xfrm>
            <a:off x="234900" y="977725"/>
            <a:ext cx="6253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505050"/>
                </a:solidFill>
                <a:highlight>
                  <a:srgbClr val="FFFFFF"/>
                </a:highlight>
                <a:latin typeface="Proxima Nova"/>
                <a:ea typeface="Proxima Nova"/>
                <a:cs typeface="Proxima Nova"/>
                <a:sym typeface="Proxima Nova"/>
              </a:rPr>
              <a:t>Because of DashPass I have…. </a:t>
            </a:r>
            <a:endParaRPr b="1" sz="1800">
              <a:solidFill>
                <a:srgbClr val="505050"/>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b="1" i="1" lang="en" sz="1100">
                <a:solidFill>
                  <a:srgbClr val="505050"/>
                </a:solidFill>
                <a:highlight>
                  <a:srgbClr val="FFFFFF"/>
                </a:highlight>
                <a:latin typeface="Proxima Nova"/>
                <a:ea typeface="Proxima Nova"/>
                <a:cs typeface="Proxima Nova"/>
                <a:sym typeface="Proxima Nova"/>
              </a:rPr>
              <a:t>(Extremely or Somewhat Agree)</a:t>
            </a:r>
            <a:endParaRPr b="1" i="1" sz="1500">
              <a:solidFill>
                <a:srgbClr val="505050"/>
              </a:solidFill>
              <a:latin typeface="Proxima Nova"/>
              <a:ea typeface="Proxima Nova"/>
              <a:cs typeface="Proxima Nova"/>
              <a:sym typeface="Proxima Nova"/>
            </a:endParaRPr>
          </a:p>
        </p:txBody>
      </p:sp>
      <p:pic>
        <p:nvPicPr>
          <p:cNvPr id="201" name="Google Shape;201;p27"/>
          <p:cNvPicPr preferRelativeResize="0"/>
          <p:nvPr/>
        </p:nvPicPr>
        <p:blipFill>
          <a:blip r:embed="rId3">
            <a:alphaModFix/>
          </a:blip>
          <a:stretch>
            <a:fillRect/>
          </a:stretch>
        </p:blipFill>
        <p:spPr>
          <a:xfrm>
            <a:off x="1103333" y="1645588"/>
            <a:ext cx="311574" cy="311574"/>
          </a:xfrm>
          <a:prstGeom prst="rect">
            <a:avLst/>
          </a:prstGeom>
          <a:noFill/>
          <a:ln>
            <a:noFill/>
          </a:ln>
        </p:spPr>
      </p:pic>
      <p:pic>
        <p:nvPicPr>
          <p:cNvPr id="202" name="Google Shape;202;p27"/>
          <p:cNvPicPr preferRelativeResize="0"/>
          <p:nvPr/>
        </p:nvPicPr>
        <p:blipFill>
          <a:blip r:embed="rId4">
            <a:alphaModFix/>
          </a:blip>
          <a:stretch>
            <a:fillRect/>
          </a:stretch>
        </p:blipFill>
        <p:spPr>
          <a:xfrm>
            <a:off x="3198650" y="1527025"/>
            <a:ext cx="548700" cy="548700"/>
          </a:xfrm>
          <a:prstGeom prst="rect">
            <a:avLst/>
          </a:prstGeom>
          <a:noFill/>
          <a:ln>
            <a:noFill/>
          </a:ln>
        </p:spPr>
      </p:pic>
      <p:pic>
        <p:nvPicPr>
          <p:cNvPr id="203" name="Google Shape;203;p27"/>
          <p:cNvPicPr preferRelativeResize="0"/>
          <p:nvPr/>
        </p:nvPicPr>
        <p:blipFill>
          <a:blip r:embed="rId5">
            <a:alphaModFix/>
          </a:blip>
          <a:stretch>
            <a:fillRect/>
          </a:stretch>
        </p:blipFill>
        <p:spPr>
          <a:xfrm>
            <a:off x="5401620" y="1678588"/>
            <a:ext cx="245574" cy="245574"/>
          </a:xfrm>
          <a:prstGeom prst="rect">
            <a:avLst/>
          </a:prstGeom>
          <a:noFill/>
          <a:ln>
            <a:noFill/>
          </a:ln>
        </p:spPr>
      </p:pic>
      <p:pic>
        <p:nvPicPr>
          <p:cNvPr id="204" name="Google Shape;204;p27"/>
          <p:cNvPicPr preferRelativeResize="0"/>
          <p:nvPr/>
        </p:nvPicPr>
        <p:blipFill>
          <a:blip r:embed="rId6">
            <a:alphaModFix/>
          </a:blip>
          <a:stretch>
            <a:fillRect/>
          </a:stretch>
        </p:blipFill>
        <p:spPr>
          <a:xfrm>
            <a:off x="7455000" y="1707738"/>
            <a:ext cx="187275" cy="187275"/>
          </a:xfrm>
          <a:prstGeom prst="rect">
            <a:avLst/>
          </a:prstGeom>
          <a:noFill/>
          <a:ln>
            <a:noFill/>
          </a:ln>
        </p:spPr>
      </p:pic>
      <p:sp>
        <p:nvSpPr>
          <p:cNvPr id="205" name="Google Shape;205;p27"/>
          <p:cNvSpPr txBox="1"/>
          <p:nvPr/>
        </p:nvSpPr>
        <p:spPr>
          <a:xfrm>
            <a:off x="595225" y="4400725"/>
            <a:ext cx="7357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505050"/>
                </a:solidFill>
                <a:highlight>
                  <a:srgbClr val="FFFFFF"/>
                </a:highlight>
                <a:latin typeface="Proxima Nova"/>
                <a:ea typeface="Proxima Nova"/>
                <a:cs typeface="Proxima Nova"/>
                <a:sym typeface="Proxima Nova"/>
              </a:rPr>
              <a:t>** No significant </a:t>
            </a:r>
            <a:r>
              <a:rPr i="1" lang="en" sz="1000">
                <a:solidFill>
                  <a:srgbClr val="505050"/>
                </a:solidFill>
                <a:highlight>
                  <a:srgbClr val="FFFFFF"/>
                </a:highlight>
                <a:latin typeface="Proxima Nova"/>
                <a:ea typeface="Proxima Nova"/>
                <a:cs typeface="Proxima Nova"/>
                <a:sym typeface="Proxima Nova"/>
              </a:rPr>
              <a:t>differences</a:t>
            </a:r>
            <a:r>
              <a:rPr i="1" lang="en" sz="1000">
                <a:solidFill>
                  <a:srgbClr val="505050"/>
                </a:solidFill>
                <a:highlight>
                  <a:srgbClr val="FFFFFF"/>
                </a:highlight>
                <a:latin typeface="Proxima Nova"/>
                <a:ea typeface="Proxima Nova"/>
                <a:cs typeface="Proxima Nova"/>
                <a:sym typeface="Proxima Nova"/>
              </a:rPr>
              <a:t> noted among segment responses compared to total</a:t>
            </a:r>
            <a:endParaRPr i="1">
              <a:solidFill>
                <a:srgbClr val="505050"/>
              </a:solidFill>
              <a:latin typeface="Proxima Nova"/>
              <a:ea typeface="Proxima Nova"/>
              <a:cs typeface="Proxima Nova"/>
              <a:sym typeface="Proxima Nova"/>
            </a:endParaRPr>
          </a:p>
        </p:txBody>
      </p:sp>
      <p:sp>
        <p:nvSpPr>
          <p:cNvPr id="206" name="Google Shape;206;p27"/>
          <p:cNvSpPr txBox="1"/>
          <p:nvPr/>
        </p:nvSpPr>
        <p:spPr>
          <a:xfrm>
            <a:off x="179075" y="170300"/>
            <a:ext cx="78771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Proxima Nova"/>
                <a:ea typeface="Proxima Nova"/>
                <a:cs typeface="Proxima Nova"/>
                <a:sym typeface="Proxima Nova"/>
              </a:rPr>
              <a:t>DP Cx feel they have better experiences because of DashPass, with the exception of CS</a:t>
            </a:r>
            <a:endParaRPr b="1" sz="2200">
              <a:solidFill>
                <a:srgbClr val="666666"/>
              </a:solidFill>
              <a:latin typeface="Proxima Nova"/>
              <a:ea typeface="Proxima Nova"/>
              <a:cs typeface="Proxima Nova"/>
              <a:sym typeface="Proxima Nova"/>
            </a:endParaRPr>
          </a:p>
        </p:txBody>
      </p:sp>
      <p:sp>
        <p:nvSpPr>
          <p:cNvPr id="207" name="Google Shape;207;p27"/>
          <p:cNvSpPr txBox="1"/>
          <p:nvPr/>
        </p:nvSpPr>
        <p:spPr>
          <a:xfrm>
            <a:off x="108550" y="4721575"/>
            <a:ext cx="738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222222"/>
                </a:solidFill>
                <a:latin typeface="Proxima Nova"/>
                <a:ea typeface="Proxima Nova"/>
                <a:cs typeface="Proxima Nova"/>
                <a:sym typeface="Proxima Nova"/>
              </a:rPr>
              <a:t>Using the scale below, please indicate how much you agree or disagree with the following statements</a:t>
            </a:r>
            <a:endParaRPr sz="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600">
                <a:latin typeface="Proxima Nova"/>
                <a:ea typeface="Proxima Nova"/>
                <a:cs typeface="Proxima Nova"/>
                <a:sym typeface="Proxima Nova"/>
              </a:rPr>
              <a:t>Total N=2708, Power Cx n=571, Habit Cx n=256, Core Net Savers n=575, Dormant Cx n=164, Low Net Saver n=262, Net Loser n=352, Early Paid Subs n=285, Trial Cx n=292</a:t>
            </a:r>
            <a:endParaRPr sz="6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oorDash">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838A"/>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